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62" r:id="rId2"/>
    <p:sldId id="296" r:id="rId3"/>
    <p:sldId id="297" r:id="rId4"/>
    <p:sldId id="264" r:id="rId5"/>
    <p:sldId id="280" r:id="rId6"/>
    <p:sldId id="272" r:id="rId7"/>
    <p:sldId id="281" r:id="rId8"/>
    <p:sldId id="279" r:id="rId9"/>
    <p:sldId id="273" r:id="rId10"/>
    <p:sldId id="300" r:id="rId11"/>
    <p:sldId id="298" r:id="rId12"/>
    <p:sldId id="284" r:id="rId13"/>
    <p:sldId id="267" r:id="rId14"/>
    <p:sldId id="268" r:id="rId15"/>
    <p:sldId id="269" r:id="rId16"/>
    <p:sldId id="270" r:id="rId17"/>
    <p:sldId id="285" r:id="rId18"/>
    <p:sldId id="271" r:id="rId19"/>
    <p:sldId id="299" r:id="rId20"/>
    <p:sldId id="289" r:id="rId21"/>
    <p:sldId id="290" r:id="rId22"/>
    <p:sldId id="266" r:id="rId23"/>
    <p:sldId id="291" r:id="rId24"/>
    <p:sldId id="294" r:id="rId25"/>
    <p:sldId id="292" r:id="rId26"/>
    <p:sldId id="286" r:id="rId27"/>
    <p:sldId id="287" r:id="rId28"/>
    <p:sldId id="288" r:id="rId29"/>
    <p:sldId id="26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4A4"/>
    <a:srgbClr val="9B0000"/>
    <a:srgbClr val="E0474C"/>
    <a:srgbClr val="9E0505"/>
    <a:srgbClr val="E5E5E5"/>
    <a:srgbClr val="BE3838"/>
    <a:srgbClr val="C7C5C6"/>
    <a:srgbClr val="C3C1C2"/>
    <a:srgbClr val="CA4C4C"/>
    <a:srgbClr val="D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4" autoAdjust="0"/>
    <p:restoredTop sz="74113" autoAdjust="0"/>
  </p:normalViewPr>
  <p:slideViewPr>
    <p:cSldViewPr snapToGrid="0">
      <p:cViewPr varScale="1">
        <p:scale>
          <a:sx n="63" d="100"/>
          <a:sy n="63" d="100"/>
        </p:scale>
        <p:origin x="1430" y="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A43D2-C86E-4484-8975-0A0AE9538152}" type="datetimeFigureOut">
              <a:rPr lang="zh-CN" altLang="en-US" smtClean="0"/>
              <a:t>2023/4/26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BE452-CFFB-45A4-ADDB-C0F8DEFEE9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现代光学元件对表面质量的要求越来越高，已经达到了原子级尺度</a:t>
            </a:r>
            <a:endParaRPr lang="en-US" altLang="zh-CN" dirty="0"/>
          </a:p>
          <a:p>
            <a:endParaRPr lang="en-US" altLang="zh-CN" dirty="0"/>
          </a:p>
          <a:p>
            <a:r>
              <a:rPr lang="zh-CN" altLang="en-US" dirty="0"/>
              <a:t>比如当前极紫外光刻系统中对</a:t>
            </a:r>
            <a:r>
              <a:rPr lang="zh-CN" altLang="en-US" sz="1800" b="0" i="0" u="none" strike="noStrike" baseline="0" dirty="0">
                <a:latin typeface="宋体" panose="02010600030101010101" pitchFamily="2" charset="-122"/>
                <a:ea typeface="宋体" panose="02010600030101010101" pitchFamily="2" charset="-122"/>
              </a:rPr>
              <a:t>中高频表面粗糙度误差有极高要求，同时要求形状为离轴非球面、表面无任何缺陷。加工和检测都接近物理极限</a:t>
            </a:r>
            <a:endParaRPr lang="en-US" altLang="zh-CN" dirty="0"/>
          </a:p>
          <a:p>
            <a:endParaRPr lang="en-US" altLang="zh-CN" dirty="0"/>
          </a:p>
          <a:p>
            <a:pPr algn="l"/>
            <a:r>
              <a:rPr lang="zh-CN" altLang="en-US" sz="1800" b="0" i="0" u="none" strike="noStrike" baseline="0" dirty="0">
                <a:solidFill>
                  <a:srgbClr val="000000"/>
                </a:solidFill>
                <a:latin typeface="宋体" panose="02010600030101010101" pitchFamily="2" charset="-122"/>
                <a:ea typeface="宋体" panose="02010600030101010101" pitchFamily="2" charset="-122"/>
              </a:rPr>
              <a:t>在激光核聚变强光光学系统中，光学元件表面和亚表面加工损伤导致激光诱导损伤阈值大幅降低。激光诱导损伤会极大的降低光学元件的抗负载能力，已经成为限制强激光光学系统输出能量的主要瓶颈。因此突破光学脆性材料的零损伤超光滑表面加工技术，是提升强激光光学系统性能的关键。</a:t>
            </a:r>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r>
              <a:rPr lang="zh-CN" altLang="en-US" sz="1800" b="0" i="0" u="none" strike="noStrike" baseline="0" dirty="0">
                <a:latin typeface="宋体" panose="02010600030101010101" pitchFamily="2" charset="-122"/>
                <a:ea typeface="宋体" panose="02010600030101010101" pitchFamily="2" charset="-122"/>
              </a:rPr>
              <a:t>高精度激光陀螺对提升飞机、导弹等的控制精度有着极其重要的作用，表面散射会导致激光陀螺性能降低，而表面粗糙度是造成散射损耗的主要原因，因此如何实现原子级超光滑表面激光反射镜的加工也成为高精度激光陀螺制造的关键技术之一</a:t>
            </a:r>
            <a:endParaRPr lang="en-US" altLang="zh-CN" sz="1800" b="0" i="0" u="none" strike="noStrike" baseline="0" dirty="0">
              <a:latin typeface="宋体" panose="02010600030101010101" pitchFamily="2" charset="-122"/>
              <a:ea typeface="宋体" panose="02010600030101010101" pitchFamily="2" charset="-122"/>
            </a:endParaRPr>
          </a:p>
          <a:p>
            <a:pPr algn="l"/>
            <a:endParaRPr lang="en-US" altLang="zh-CN" sz="1800" b="0" i="0" u="none" strike="noStrike" baseline="0" dirty="0">
              <a:latin typeface="宋体" panose="02010600030101010101" pitchFamily="2" charset="-122"/>
              <a:ea typeface="宋体" panose="02010600030101010101" pitchFamily="2" charset="-122"/>
            </a:endParaRPr>
          </a:p>
          <a:p>
            <a:pPr algn="l"/>
            <a:r>
              <a:rPr lang="zh-CN" altLang="en-US" dirty="0"/>
              <a:t>需求推动着抛光技术也在不停发展</a:t>
            </a:r>
          </a:p>
        </p:txBody>
      </p:sp>
      <p:sp>
        <p:nvSpPr>
          <p:cNvPr id="4" name="灯片编号占位符 3"/>
          <p:cNvSpPr>
            <a:spLocks noGrp="1"/>
          </p:cNvSpPr>
          <p:nvPr>
            <p:ph type="sldNum" sz="quarter" idx="5"/>
          </p:nvPr>
        </p:nvSpPr>
        <p:spPr/>
        <p:txBody>
          <a:bodyPr/>
          <a:lstStyle/>
          <a:p>
            <a:fld id="{1B1BE452-CFFB-45A4-ADDB-C0F8DEFEE9F4}" type="slidenum">
              <a:rPr lang="zh-CN" altLang="en-US" smtClean="0"/>
              <a:t>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传统的化学机械抛光（</a:t>
            </a:r>
            <a:r>
              <a:rPr lang="en-US" altLang="zh-CN" dirty="0"/>
              <a:t>CMP</a:t>
            </a:r>
            <a:r>
              <a:rPr lang="zh-CN" altLang="en-US" dirty="0"/>
              <a:t>）与</a:t>
            </a:r>
            <a:r>
              <a:rPr lang="en-US" altLang="zh-CN" dirty="0"/>
              <a:t>PAP</a:t>
            </a:r>
            <a:r>
              <a:rPr lang="zh-CN" altLang="en-US" dirty="0"/>
              <a:t>的抛光原理图以及抛光参数的比较</a:t>
            </a:r>
            <a:endParaRPr lang="en-US" altLang="zh-CN" dirty="0"/>
          </a:p>
          <a:p>
            <a:endParaRPr lang="en-US" altLang="zh-CN" dirty="0"/>
          </a:p>
          <a:p>
            <a:r>
              <a:rPr lang="zh-CN" altLang="en-US" b="0" i="0" dirty="0">
                <a:solidFill>
                  <a:srgbClr val="000000"/>
                </a:solidFill>
                <a:effectLst/>
                <a:latin typeface="微软雅黑" panose="020B0503020204020204" pitchFamily="34" charset="-122"/>
                <a:ea typeface="微软雅黑" panose="020B0503020204020204" pitchFamily="34" charset="-122"/>
              </a:rPr>
              <a:t>当</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涂层用于器件应用时，没有亚表面损伤层的原子平面是必不可少的。与单晶</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类似，氮化镓具有化学惰性和高硬度，具有化学和机械稳定性。化学机械抛光</a:t>
            </a:r>
            <a:r>
              <a:rPr lang="en-US" altLang="zh-CN" b="0" i="0" dirty="0">
                <a:solidFill>
                  <a:srgbClr val="000000"/>
                </a:solidFill>
                <a:effectLst/>
                <a:latin typeface="微软雅黑" panose="020B0503020204020204" pitchFamily="34" charset="-122"/>
                <a:ea typeface="微软雅黑" panose="020B0503020204020204" pitchFamily="34" charset="-122"/>
              </a:rPr>
              <a:t>(CMP)</a:t>
            </a:r>
            <a:r>
              <a:rPr lang="zh-CN" altLang="en-US" b="0" i="0" dirty="0">
                <a:solidFill>
                  <a:srgbClr val="000000"/>
                </a:solidFill>
                <a:effectLst/>
                <a:latin typeface="微软雅黑" panose="020B0503020204020204" pitchFamily="34" charset="-122"/>
                <a:ea typeface="微软雅黑" panose="020B0503020204020204" pitchFamily="34" charset="-122"/>
              </a:rPr>
              <a:t>作为一种广泛应用于</a:t>
            </a:r>
            <a:r>
              <a:rPr lang="en-US" altLang="zh-CN" b="0" i="0" dirty="0">
                <a:solidFill>
                  <a:srgbClr val="000000"/>
                </a:solidFill>
                <a:effectLst/>
                <a:latin typeface="微软雅黑" panose="020B0503020204020204" pitchFamily="34" charset="-122"/>
                <a:ea typeface="微软雅黑" panose="020B0503020204020204" pitchFamily="34" charset="-122"/>
              </a:rPr>
              <a:t>Si</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晶圆的抛光技术，也被应用于</a:t>
            </a:r>
            <a:r>
              <a:rPr lang="en-US" altLang="zh-CN" b="0" i="0" dirty="0" err="1">
                <a:solidFill>
                  <a:srgbClr val="000000"/>
                </a:solidFill>
                <a:effectLst/>
                <a:latin typeface="微软雅黑" panose="020B0503020204020204" pitchFamily="34" charset="-122"/>
                <a:ea typeface="微软雅黑" panose="020B0503020204020204" pitchFamily="34" charset="-122"/>
              </a:rPr>
              <a:t>GaN</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en-US" altLang="zh-CN" dirty="0"/>
          </a:p>
          <a:p>
            <a:r>
              <a:rPr lang="zh-CN" altLang="en-US" b="0" i="0" dirty="0">
                <a:solidFill>
                  <a:srgbClr val="000000"/>
                </a:solidFill>
                <a:effectLst/>
                <a:latin typeface="微软雅黑" panose="020B0503020204020204" pitchFamily="34" charset="-122"/>
                <a:ea typeface="微软雅黑" panose="020B0503020204020204" pitchFamily="34" charset="-122"/>
              </a:rPr>
              <a:t>左上：</a:t>
            </a:r>
            <a:r>
              <a:rPr lang="en-US" altLang="zh-CN" b="0" i="0" dirty="0">
                <a:solidFill>
                  <a:srgbClr val="000000"/>
                </a:solidFill>
                <a:effectLst/>
                <a:latin typeface="微软雅黑" panose="020B0503020204020204" pitchFamily="34" charset="-122"/>
                <a:ea typeface="微软雅黑" panose="020B0503020204020204" pitchFamily="34" charset="-122"/>
              </a:rPr>
              <a:t>CMP</a:t>
            </a:r>
            <a:r>
              <a:rPr lang="zh-CN" altLang="en-US" b="0" i="0" dirty="0">
                <a:solidFill>
                  <a:srgbClr val="000000"/>
                </a:solidFill>
                <a:effectLst/>
                <a:latin typeface="微软雅黑" panose="020B0503020204020204" pitchFamily="34" charset="-122"/>
                <a:ea typeface="微软雅黑" panose="020B0503020204020204" pitchFamily="34" charset="-122"/>
              </a:rPr>
              <a:t>的另一个问题是破坏</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脱膜的表面完整性。由于氮化镓脱毛层与蓝宝石衬底存在较大的晶格失配和热膨胀的差异，导致氮化镓脱毛层中存在许多晶体缺陷，包括螺旋位错、边缘位错和混合位错。在这项工作中使用的</a:t>
            </a:r>
            <a:r>
              <a:rPr lang="en-US" altLang="zh-CN" b="0" i="0" dirty="0">
                <a:solidFill>
                  <a:srgbClr val="000000"/>
                </a:solidFill>
                <a:effectLst/>
                <a:latin typeface="微软雅黑" panose="020B0503020204020204" pitchFamily="34" charset="-122"/>
                <a:ea typeface="微软雅黑" panose="020B0503020204020204" pitchFamily="34" charset="-122"/>
              </a:rPr>
              <a:t>SiO2</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CeO2</a:t>
            </a:r>
            <a:r>
              <a:rPr lang="zh-CN" altLang="en-US" b="0" i="0" dirty="0">
                <a:solidFill>
                  <a:srgbClr val="000000"/>
                </a:solidFill>
                <a:effectLst/>
                <a:latin typeface="微软雅黑" panose="020B0503020204020204" pitchFamily="34" charset="-122"/>
                <a:ea typeface="微软雅黑" panose="020B0503020204020204" pitchFamily="34" charset="-122"/>
              </a:rPr>
              <a:t>浆料都是碱性的。浆液中存在许多化学物质，包括氢氧根离子</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等。由于应力和悬空键的存在，氮化镓中的位错位在化学上是不稳定的。因此，浆液中化学物质的腐蚀和氧化等反应优先发生在这些位错位置。当氮化镓脱毛层使用硅浆进行</a:t>
            </a:r>
            <a:r>
              <a:rPr lang="en-US" altLang="zh-CN" b="0" i="0" dirty="0">
                <a:solidFill>
                  <a:srgbClr val="000000"/>
                </a:solidFill>
                <a:effectLst/>
                <a:latin typeface="微软雅黑" panose="020B0503020204020204" pitchFamily="34" charset="-122"/>
                <a:ea typeface="微软雅黑" panose="020B0503020204020204" pitchFamily="34" charset="-122"/>
              </a:rPr>
              <a:t>CMP</a:t>
            </a:r>
            <a:r>
              <a:rPr lang="zh-CN" altLang="en-US" b="0" i="0" dirty="0">
                <a:solidFill>
                  <a:srgbClr val="000000"/>
                </a:solidFill>
                <a:effectLst/>
                <a:latin typeface="微软雅黑" panose="020B0503020204020204" pitchFamily="34" charset="-122"/>
                <a:ea typeface="微软雅黑" panose="020B0503020204020204" pitchFamily="34" charset="-122"/>
              </a:rPr>
              <a:t>加工时，会产生许多由缺陷产生的凹坑。</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en-US" altLang="zh-CN" b="0" i="0" dirty="0">
              <a:solidFill>
                <a:srgbClr val="000000"/>
              </a:solidFill>
              <a:effectLst/>
              <a:latin typeface="微软雅黑" panose="020B0503020204020204" pitchFamily="34" charset="-122"/>
              <a:ea typeface="微软雅黑" panose="020B0503020204020204" pitchFamily="34" charset="-122"/>
            </a:endParaRPr>
          </a:p>
          <a:p>
            <a:r>
              <a:rPr lang="zh-CN" altLang="en-US" b="0" i="0" dirty="0">
                <a:solidFill>
                  <a:srgbClr val="000000"/>
                </a:solidFill>
                <a:effectLst/>
                <a:latin typeface="微软雅黑" panose="020B0503020204020204" pitchFamily="34" charset="-122"/>
                <a:ea typeface="微软雅黑" panose="020B0503020204020204" pitchFamily="34" charset="-122"/>
              </a:rPr>
              <a:t>在对改性后的</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表面进行抛光前，用</a:t>
            </a:r>
            <a:r>
              <a:rPr lang="en-US" altLang="zh-CN" b="0" i="0" dirty="0">
                <a:solidFill>
                  <a:srgbClr val="000000"/>
                </a:solidFill>
                <a:effectLst/>
                <a:latin typeface="微软雅黑" panose="020B0503020204020204" pitchFamily="34" charset="-122"/>
                <a:ea typeface="微软雅黑" panose="020B0503020204020204" pitchFamily="34" charset="-122"/>
              </a:rPr>
              <a:t>CeO2</a:t>
            </a:r>
            <a:r>
              <a:rPr lang="zh-CN" altLang="en-US" b="0" i="0" dirty="0">
                <a:solidFill>
                  <a:srgbClr val="000000"/>
                </a:solidFill>
                <a:effectLst/>
                <a:latin typeface="微软雅黑" panose="020B0503020204020204" pitchFamily="34" charset="-122"/>
                <a:ea typeface="微软雅黑" panose="020B0503020204020204" pitchFamily="34" charset="-122"/>
              </a:rPr>
              <a:t>磨石在相同的条件下对生长态</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进行抛光</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见表</a:t>
            </a:r>
            <a:r>
              <a:rPr lang="en-US" altLang="zh-CN" b="0" i="0" dirty="0">
                <a:solidFill>
                  <a:srgbClr val="000000"/>
                </a:solidFill>
                <a:effectLst/>
                <a:latin typeface="微软雅黑" panose="020B0503020204020204" pitchFamily="34" charset="-122"/>
                <a:ea typeface="微软雅黑" panose="020B0503020204020204" pitchFamily="34" charset="-122"/>
              </a:rPr>
              <a:t>3)</a:t>
            </a:r>
            <a:r>
              <a:rPr lang="zh-CN" altLang="en-US" b="0" i="0" dirty="0">
                <a:solidFill>
                  <a:srgbClr val="000000"/>
                </a:solidFill>
                <a:effectLst/>
                <a:latin typeface="微软雅黑" panose="020B0503020204020204" pitchFamily="34" charset="-122"/>
                <a:ea typeface="微软雅黑" panose="020B0503020204020204" pitchFamily="34" charset="-122"/>
              </a:rPr>
              <a:t>。发现生长态</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表面几乎无法抛光。认为</a:t>
            </a:r>
            <a:r>
              <a:rPr lang="en-US" altLang="zh-CN" b="0" i="0" dirty="0">
                <a:solidFill>
                  <a:srgbClr val="000000"/>
                </a:solidFill>
                <a:effectLst/>
                <a:latin typeface="微软雅黑" panose="020B0503020204020204" pitchFamily="34" charset="-122"/>
                <a:ea typeface="微软雅黑" panose="020B0503020204020204" pitchFamily="34" charset="-122"/>
              </a:rPr>
              <a:t>CeO2</a:t>
            </a:r>
            <a:r>
              <a:rPr lang="zh-CN" altLang="en-US" b="0" i="0" dirty="0">
                <a:solidFill>
                  <a:srgbClr val="000000"/>
                </a:solidFill>
                <a:effectLst/>
                <a:latin typeface="微软雅黑" panose="020B0503020204020204" pitchFamily="34" charset="-122"/>
                <a:ea typeface="微软雅黑" panose="020B0503020204020204" pitchFamily="34" charset="-122"/>
              </a:rPr>
              <a:t>太软，不能抛光</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。换句话说，</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的表面改性是使用软磨料抛光所必需的。</a:t>
            </a:r>
            <a:endParaRPr lang="en-US" altLang="zh-CN" dirty="0"/>
          </a:p>
          <a:p>
            <a:endParaRPr lang="en-US" altLang="zh-CN" dirty="0"/>
          </a:p>
          <a:p>
            <a:r>
              <a:rPr lang="zh-CN" altLang="en-US" dirty="0"/>
              <a:t>左下：</a:t>
            </a:r>
            <a:r>
              <a:rPr lang="en-US" altLang="zh-CN" dirty="0"/>
              <a:t>PAP</a:t>
            </a:r>
            <a:r>
              <a:rPr lang="zh-CN" altLang="en-US" dirty="0"/>
              <a:t>采用的磨料是用树脂固定着的氧化铈，具有强氧化性的反应气体是氧气或者四氟化碳</a:t>
            </a:r>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左上：原生的</a:t>
            </a:r>
            <a:r>
              <a:rPr lang="en-US" altLang="zh-CN" dirty="0" err="1"/>
              <a:t>GaN</a:t>
            </a:r>
            <a:r>
              <a:rPr lang="zh-CN" altLang="en-US" dirty="0"/>
              <a:t>两种不同的单位情况下的粗糙程度</a:t>
            </a:r>
            <a:endParaRPr lang="en-US" altLang="zh-CN" dirty="0"/>
          </a:p>
          <a:p>
            <a:r>
              <a:rPr lang="zh-CN" altLang="en-US" dirty="0"/>
              <a:t>右上：二氧化硅浆液和氧化铈浆液抛光（化学机械抛光）后的粗糙程度 ：对应上页</a:t>
            </a:r>
            <a:r>
              <a:rPr lang="en-US" altLang="zh-CN" dirty="0"/>
              <a:t>PPT</a:t>
            </a:r>
            <a:r>
              <a:rPr lang="zh-CN" altLang="en-US" dirty="0"/>
              <a:t>中的大凹坑</a:t>
            </a:r>
            <a:endParaRPr lang="en-US" altLang="zh-CN" dirty="0"/>
          </a:p>
          <a:p>
            <a:r>
              <a:rPr lang="zh-CN" altLang="en-US" dirty="0"/>
              <a:t>左下：</a:t>
            </a:r>
            <a:r>
              <a:rPr lang="en-US" altLang="zh-CN" dirty="0"/>
              <a:t>PAP</a:t>
            </a:r>
            <a:r>
              <a:rPr lang="zh-CN" altLang="en-US" dirty="0"/>
              <a:t>方法后的粗糙程度</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r>
              <a:rPr lang="zh-CN" altLang="en-US" b="0" i="0" dirty="0">
                <a:solidFill>
                  <a:srgbClr val="000000"/>
                </a:solidFill>
                <a:effectLst/>
                <a:latin typeface="微软雅黑" panose="020B0503020204020204" pitchFamily="34" charset="-122"/>
                <a:ea typeface="微软雅黑" panose="020B0503020204020204" pitchFamily="34" charset="-122"/>
              </a:rPr>
              <a:t>右下：在</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等离子体辐照下，仍能观察到</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的阶梯状结构，而在</a:t>
            </a:r>
            <a:r>
              <a:rPr lang="en-US" altLang="zh-CN" b="0" i="0" dirty="0">
                <a:solidFill>
                  <a:srgbClr val="000000"/>
                </a:solidFill>
                <a:effectLst/>
                <a:latin typeface="微软雅黑" panose="020B0503020204020204" pitchFamily="34" charset="-122"/>
                <a:ea typeface="微软雅黑" panose="020B0503020204020204" pitchFamily="34" charset="-122"/>
              </a:rPr>
              <a:t>cf4</a:t>
            </a:r>
            <a:r>
              <a:rPr lang="zh-CN" altLang="en-US" b="0" i="0" dirty="0">
                <a:solidFill>
                  <a:srgbClr val="000000"/>
                </a:solidFill>
                <a:effectLst/>
                <a:latin typeface="微软雅黑" panose="020B0503020204020204" pitchFamily="34" charset="-122"/>
                <a:ea typeface="微软雅黑" panose="020B0503020204020204" pitchFamily="34" charset="-122"/>
              </a:rPr>
              <a:t>等离子体辐照下，</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的阶梯状结构几乎消失。这意味着</a:t>
            </a:r>
            <a:r>
              <a:rPr lang="en-US" altLang="zh-CN" b="0" i="0" dirty="0">
                <a:solidFill>
                  <a:srgbClr val="000000"/>
                </a:solidFill>
                <a:effectLst/>
                <a:latin typeface="微软雅黑" panose="020B0503020204020204" pitchFamily="34" charset="-122"/>
                <a:ea typeface="微软雅黑" panose="020B0503020204020204" pitchFamily="34" charset="-122"/>
              </a:rPr>
              <a:t>CF4</a:t>
            </a:r>
            <a:r>
              <a:rPr lang="zh-CN" altLang="en-US" b="0" i="0" dirty="0">
                <a:solidFill>
                  <a:srgbClr val="000000"/>
                </a:solidFill>
                <a:effectLst/>
                <a:latin typeface="微软雅黑" panose="020B0503020204020204" pitchFamily="34" charset="-122"/>
                <a:ea typeface="微软雅黑" panose="020B0503020204020204" pitchFamily="34" charset="-122"/>
              </a:rPr>
              <a:t>等离子体比</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等离子体对</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的修饰效率更高。</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微软雅黑" panose="020B0503020204020204" pitchFamily="34" charset="-122"/>
                <a:ea typeface="微软雅黑" panose="020B0503020204020204" pitchFamily="34" charset="-122"/>
              </a:rPr>
              <a:t>钻石的抛光是非常困难的，因为它是所有材料中最硬的，而且也是化学惰性的。目前，使用金属结合的金刚石砂轮或镶嵌金刚石粉的铸铁表面板进行抛光金刚石。用坚硬的磨料颗粒</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如金刚石</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进行抛光，会在抛光后的金刚石基板表面或亚表面区域形成严重的损伤层。等离子体辅助抛光</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是一种无损伤、高效抛光金刚石的新技术。用含有水蒸气的氩等离子体和石英玻璃抛光板对面积为</a:t>
            </a:r>
            <a:r>
              <a:rPr lang="en-US" altLang="zh-CN" b="0" i="0" dirty="0">
                <a:solidFill>
                  <a:srgbClr val="000000"/>
                </a:solidFill>
                <a:effectLst/>
                <a:latin typeface="微软雅黑" panose="020B0503020204020204" pitchFamily="34" charset="-122"/>
                <a:ea typeface="微软雅黑" panose="020B0503020204020204" pitchFamily="34" charset="-122"/>
              </a:rPr>
              <a:t>93 mm2</a:t>
            </a:r>
            <a:r>
              <a:rPr lang="zh-CN" altLang="en-US" b="0" i="0" dirty="0">
                <a:solidFill>
                  <a:srgbClr val="000000"/>
                </a:solidFill>
                <a:effectLst/>
                <a:latin typeface="微软雅黑" panose="020B0503020204020204" pitchFamily="34" charset="-122"/>
                <a:ea typeface="微软雅黑" panose="020B0503020204020204" pitchFamily="34" charset="-122"/>
              </a:rPr>
              <a:t>的</a:t>
            </a:r>
            <a:r>
              <a:rPr lang="en-US" altLang="zh-CN" b="0" i="0" dirty="0">
                <a:solidFill>
                  <a:srgbClr val="000000"/>
                </a:solidFill>
                <a:effectLst/>
                <a:latin typeface="微软雅黑" panose="020B0503020204020204" pitchFamily="34" charset="-122"/>
                <a:ea typeface="微软雅黑" panose="020B0503020204020204" pitchFamily="34" charset="-122"/>
              </a:rPr>
              <a:t>SCD(100)</a:t>
            </a:r>
            <a:r>
              <a:rPr lang="zh-CN" altLang="en-US" b="0" i="0" dirty="0">
                <a:solidFill>
                  <a:srgbClr val="000000"/>
                </a:solidFill>
                <a:effectLst/>
                <a:latin typeface="微软雅黑" panose="020B0503020204020204" pitchFamily="34" charset="-122"/>
                <a:ea typeface="微软雅黑" panose="020B0503020204020204" pitchFamily="34" charset="-122"/>
              </a:rPr>
              <a:t>衬底进行</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抛光，抛光速率为</a:t>
            </a:r>
            <a:r>
              <a:rPr lang="en-US" altLang="zh-CN" b="0" i="0" dirty="0">
                <a:solidFill>
                  <a:srgbClr val="000000"/>
                </a:solidFill>
                <a:effectLst/>
                <a:latin typeface="微软雅黑" panose="020B0503020204020204" pitchFamily="34" charset="-122"/>
                <a:ea typeface="微软雅黑" panose="020B0503020204020204" pitchFamily="34" charset="-122"/>
              </a:rPr>
              <a:t>2.1 </a:t>
            </a:r>
            <a:r>
              <a:rPr lang="en-US" altLang="zh-CN" b="0" i="0" dirty="0" err="1">
                <a:solidFill>
                  <a:srgbClr val="000000"/>
                </a:solidFill>
                <a:effectLst/>
                <a:latin typeface="微软雅黑" panose="020B0503020204020204" pitchFamily="34" charset="-122"/>
                <a:ea typeface="微软雅黑" panose="020B0503020204020204" pitchFamily="34" charset="-122"/>
              </a:rPr>
              <a:t>μm</a:t>
            </a:r>
            <a:r>
              <a:rPr lang="en-US" altLang="zh-CN" b="0" i="0" dirty="0">
                <a:solidFill>
                  <a:srgbClr val="000000"/>
                </a:solidFill>
                <a:effectLst/>
                <a:latin typeface="微软雅黑" panose="020B0503020204020204" pitchFamily="34" charset="-122"/>
                <a:ea typeface="微软雅黑" panose="020B0503020204020204" pitchFamily="34" charset="-122"/>
              </a:rPr>
              <a:t>/h</a:t>
            </a:r>
            <a:r>
              <a:rPr lang="zh-CN" altLang="en-US" b="0" i="0" dirty="0">
                <a:solidFill>
                  <a:srgbClr val="000000"/>
                </a:solidFill>
                <a:effectLst/>
                <a:latin typeface="微软雅黑" panose="020B0503020204020204" pitchFamily="34" charset="-122"/>
                <a:ea typeface="微软雅黑" panose="020B0503020204020204" pitchFamily="34" charset="-122"/>
              </a:rPr>
              <a:t>。</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en-US" altLang="zh-CN" b="0" i="0" dirty="0">
              <a:solidFill>
                <a:srgbClr val="000000"/>
              </a:solidFill>
              <a:effectLst/>
              <a:latin typeface="微软雅黑" panose="020B0503020204020204" pitchFamily="34" charset="-122"/>
              <a:ea typeface="微软雅黑" panose="020B0503020204020204" pitchFamily="34" charset="-122"/>
            </a:endParaRPr>
          </a:p>
          <a:p>
            <a:r>
              <a:rPr lang="zh-CN" altLang="en-US" b="0" i="0" dirty="0">
                <a:solidFill>
                  <a:srgbClr val="000000"/>
                </a:solidFill>
                <a:effectLst/>
                <a:latin typeface="微软雅黑" panose="020B0503020204020204" pitchFamily="34" charset="-122"/>
                <a:ea typeface="微软雅黑" panose="020B0503020204020204" pitchFamily="34" charset="-122"/>
              </a:rPr>
              <a:t>左上是这篇文章的实验装置图，采用氩基等离子体，用质量流量控制器</a:t>
            </a:r>
            <a:r>
              <a:rPr lang="en-US" altLang="zh-CN" b="0" i="0" dirty="0">
                <a:solidFill>
                  <a:srgbClr val="000000"/>
                </a:solidFill>
                <a:effectLst/>
                <a:latin typeface="微软雅黑" panose="020B0503020204020204" pitchFamily="34" charset="-122"/>
                <a:ea typeface="微软雅黑" panose="020B0503020204020204" pitchFamily="34" charset="-122"/>
              </a:rPr>
              <a:t>(MFC)</a:t>
            </a:r>
            <a:r>
              <a:rPr lang="zh-CN" altLang="en-US" b="0" i="0" dirty="0">
                <a:solidFill>
                  <a:srgbClr val="000000"/>
                </a:solidFill>
                <a:effectLst/>
                <a:latin typeface="微软雅黑" panose="020B0503020204020204" pitchFamily="34" charset="-122"/>
                <a:ea typeface="微软雅黑" panose="020B0503020204020204" pitchFamily="34" charset="-122"/>
              </a:rPr>
              <a:t>控制氩气的流速，用露点仪</a:t>
            </a:r>
            <a:r>
              <a:rPr lang="en-US" altLang="zh-CN" b="0" i="0" dirty="0">
                <a:solidFill>
                  <a:srgbClr val="000000"/>
                </a:solidFill>
                <a:effectLst/>
                <a:latin typeface="微软雅黑" panose="020B0503020204020204" pitchFamily="34" charset="-122"/>
                <a:ea typeface="微软雅黑" panose="020B0503020204020204" pitchFamily="34" charset="-122"/>
              </a:rPr>
              <a:t>(DPM)</a:t>
            </a:r>
            <a:r>
              <a:rPr lang="zh-CN" altLang="en-US" b="0" i="0" dirty="0">
                <a:solidFill>
                  <a:srgbClr val="000000"/>
                </a:solidFill>
                <a:effectLst/>
                <a:latin typeface="微软雅黑" panose="020B0503020204020204" pitchFamily="34" charset="-122"/>
                <a:ea typeface="微软雅黑" panose="020B0503020204020204" pitchFamily="34" charset="-122"/>
              </a:rPr>
              <a:t>测量水蒸气浓度。抛光压力为</a:t>
            </a:r>
            <a:r>
              <a:rPr lang="en-US" altLang="zh-CN" b="0" i="0" dirty="0">
                <a:solidFill>
                  <a:srgbClr val="000000"/>
                </a:solidFill>
                <a:effectLst/>
                <a:latin typeface="微软雅黑" panose="020B0503020204020204" pitchFamily="34" charset="-122"/>
                <a:ea typeface="微软雅黑" panose="020B0503020204020204" pitchFamily="34" charset="-122"/>
              </a:rPr>
              <a:t>52.6 kPa</a:t>
            </a:r>
            <a:r>
              <a:rPr lang="zh-CN" altLang="en-US" b="0" i="0" dirty="0">
                <a:solidFill>
                  <a:srgbClr val="000000"/>
                </a:solidFill>
                <a:effectLst/>
                <a:latin typeface="微软雅黑" panose="020B0503020204020204" pitchFamily="34" charset="-122"/>
                <a:ea typeface="微软雅黑" panose="020B0503020204020204" pitchFamily="34" charset="-122"/>
              </a:rPr>
              <a:t>，抛光板和</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晶片转速为</a:t>
            </a:r>
            <a:r>
              <a:rPr lang="en-US" altLang="zh-CN" b="0" i="0" dirty="0">
                <a:solidFill>
                  <a:srgbClr val="000000"/>
                </a:solidFill>
                <a:effectLst/>
                <a:latin typeface="微软雅黑" panose="020B0503020204020204" pitchFamily="34" charset="-122"/>
                <a:ea typeface="微软雅黑" panose="020B0503020204020204" pitchFamily="34" charset="-122"/>
              </a:rPr>
              <a:t>310 rpm</a:t>
            </a:r>
            <a:r>
              <a:rPr lang="zh-CN" altLang="en-US" b="0" i="0" dirty="0">
                <a:solidFill>
                  <a:srgbClr val="000000"/>
                </a:solidFill>
                <a:effectLst/>
                <a:latin typeface="微软雅黑" panose="020B0503020204020204" pitchFamily="34" charset="-122"/>
                <a:ea typeface="微软雅黑" panose="020B0503020204020204" pitchFamily="34" charset="-122"/>
              </a:rPr>
              <a:t>，射频功率为</a:t>
            </a:r>
            <a:r>
              <a:rPr lang="en-US" altLang="zh-CN" b="0" i="0" dirty="0">
                <a:solidFill>
                  <a:srgbClr val="000000"/>
                </a:solidFill>
                <a:effectLst/>
                <a:latin typeface="微软雅黑" panose="020B0503020204020204" pitchFamily="34" charset="-122"/>
                <a:ea typeface="微软雅黑" panose="020B0503020204020204" pitchFamily="34" charset="-122"/>
              </a:rPr>
              <a:t>20 rpm</a:t>
            </a:r>
            <a:r>
              <a:rPr lang="zh-CN" altLang="en-US" b="0" i="0" dirty="0">
                <a:solidFill>
                  <a:srgbClr val="000000"/>
                </a:solidFill>
                <a:effectLst/>
                <a:latin typeface="微软雅黑" panose="020B0503020204020204" pitchFamily="34" charset="-122"/>
                <a:ea typeface="微软雅黑" panose="020B0503020204020204" pitchFamily="34" charset="-122"/>
              </a:rPr>
              <a:t>，供电功率为</a:t>
            </a:r>
            <a:r>
              <a:rPr lang="en-US" altLang="zh-CN" b="0" i="0" dirty="0">
                <a:solidFill>
                  <a:srgbClr val="000000"/>
                </a:solidFill>
                <a:effectLst/>
                <a:latin typeface="微软雅黑" panose="020B0503020204020204" pitchFamily="34" charset="-122"/>
                <a:ea typeface="微软雅黑" panose="020B0503020204020204" pitchFamily="34" charset="-122"/>
              </a:rPr>
              <a:t>30 W (f = 13.56 MHz)</a:t>
            </a:r>
            <a:r>
              <a:rPr lang="zh-CN" altLang="en-US" b="0" i="0" dirty="0">
                <a:solidFill>
                  <a:srgbClr val="000000"/>
                </a:solidFill>
                <a:effectLst/>
                <a:latin typeface="微软雅黑" panose="020B0503020204020204" pitchFamily="34" charset="-122"/>
                <a:ea typeface="微软雅黑" panose="020B0503020204020204" pitchFamily="34" charset="-122"/>
              </a:rPr>
              <a:t>。采用原子力显微镜</a:t>
            </a:r>
            <a:r>
              <a:rPr lang="en-US" altLang="zh-CN" b="0" i="0" dirty="0">
                <a:solidFill>
                  <a:srgbClr val="000000"/>
                </a:solidFill>
                <a:effectLst/>
                <a:latin typeface="微软雅黑" panose="020B0503020204020204" pitchFamily="34" charset="-122"/>
                <a:ea typeface="微软雅黑" panose="020B0503020204020204" pitchFamily="34" charset="-122"/>
              </a:rPr>
              <a:t>(AFM)</a:t>
            </a:r>
            <a:r>
              <a:rPr lang="zh-CN" altLang="en-US" b="0" i="0" dirty="0">
                <a:solidFill>
                  <a:srgbClr val="000000"/>
                </a:solidFill>
                <a:effectLst/>
                <a:latin typeface="微软雅黑" panose="020B0503020204020204" pitchFamily="34" charset="-122"/>
                <a:ea typeface="微软雅黑" panose="020B0503020204020204" pitchFamily="34" charset="-122"/>
              </a:rPr>
              <a:t>测定了</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的表面粗糙度。</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latin typeface="微软雅黑" panose="020B0503020204020204" pitchFamily="34" charset="-122"/>
                <a:ea typeface="微软雅黑" panose="020B0503020204020204" pitchFamily="34" charset="-122"/>
              </a:rPr>
              <a:t>对于</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，在</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中的氩基等离子体来修饰</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表面和磨石表面。在这里，据报道，改性后的工件表面与</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终止的磨石之间形成脱水缩合反应，导致</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碳的去除。使用含有水蒸气这种去除不会导致任何石墨化或非晶化，从而确保</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表面获得亚纳米级的粗糙</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zh-CN" altLang="en-US" dirty="0"/>
              <a:t>右上：</a:t>
            </a:r>
            <a:r>
              <a:rPr lang="zh-CN" altLang="en-US" b="0" i="0" dirty="0">
                <a:solidFill>
                  <a:srgbClr val="000000"/>
                </a:solidFill>
                <a:effectLst/>
                <a:latin typeface="微软雅黑" panose="020B0503020204020204" pitchFamily="34" charset="-122"/>
                <a:ea typeface="微软雅黑" panose="020B0503020204020204" pitchFamily="34" charset="-122"/>
              </a:rPr>
              <a:t>光谱中观察到</a:t>
            </a:r>
            <a:r>
              <a:rPr lang="en-US" altLang="zh-CN" b="0" i="0" dirty="0" err="1">
                <a:solidFill>
                  <a:srgbClr val="000000"/>
                </a:solidFill>
                <a:effectLst/>
                <a:latin typeface="微软雅黑" panose="020B0503020204020204" pitchFamily="34" charset="-122"/>
                <a:ea typeface="微软雅黑" panose="020B0503020204020204" pitchFamily="34" charset="-122"/>
              </a:rPr>
              <a:t>Ar</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H</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N2</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的光发射。假设</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H</a:t>
            </a:r>
            <a:r>
              <a:rPr lang="zh-CN" altLang="en-US" b="0" i="0" dirty="0">
                <a:solidFill>
                  <a:srgbClr val="000000"/>
                </a:solidFill>
                <a:effectLst/>
                <a:latin typeface="微软雅黑" panose="020B0503020204020204" pitchFamily="34" charset="-122"/>
                <a:ea typeface="微软雅黑" panose="020B0503020204020204" pitchFamily="34" charset="-122"/>
              </a:rPr>
              <a:t>是由真空容器和供气管内剩余的</a:t>
            </a:r>
            <a:r>
              <a:rPr lang="en-US" altLang="zh-CN" b="0" i="0" dirty="0">
                <a:solidFill>
                  <a:srgbClr val="000000"/>
                </a:solidFill>
                <a:effectLst/>
                <a:latin typeface="微软雅黑" panose="020B0503020204020204" pitchFamily="34" charset="-122"/>
                <a:ea typeface="微软雅黑" panose="020B0503020204020204" pitchFamily="34" charset="-122"/>
              </a:rPr>
              <a:t>H2O</a:t>
            </a:r>
            <a:r>
              <a:rPr lang="zh-CN" altLang="en-US" b="0" i="0" dirty="0">
                <a:solidFill>
                  <a:srgbClr val="000000"/>
                </a:solidFill>
                <a:effectLst/>
                <a:latin typeface="微软雅黑" panose="020B0503020204020204" pitchFamily="34" charset="-122"/>
                <a:ea typeface="微软雅黑" panose="020B0503020204020204" pitchFamily="34" charset="-122"/>
              </a:rPr>
              <a:t>分子解离产生的，</a:t>
            </a:r>
            <a:r>
              <a:rPr lang="en-US" altLang="zh-CN" b="0" i="0" dirty="0">
                <a:solidFill>
                  <a:srgbClr val="000000"/>
                </a:solidFill>
                <a:effectLst/>
                <a:latin typeface="微软雅黑" panose="020B0503020204020204" pitchFamily="34" charset="-122"/>
                <a:ea typeface="微软雅黑" panose="020B0503020204020204" pitchFamily="34" charset="-122"/>
              </a:rPr>
              <a:t>N2</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是由于泄漏从外部环境进入真空容器的。由于羟基自由基</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具有较高的氧化电位，人们期望对石英玻璃板和金刚石表面进行有效的改性。</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左下：当使用蓝宝石抛光板对</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衬底进行</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抛光时，表面粗糙度为</a:t>
            </a:r>
            <a:r>
              <a:rPr lang="en-US" altLang="zh-CN" b="0" i="0" dirty="0">
                <a:solidFill>
                  <a:srgbClr val="000000"/>
                </a:solidFill>
                <a:effectLst/>
                <a:latin typeface="微软雅黑" panose="020B0503020204020204" pitchFamily="34" charset="-122"/>
                <a:ea typeface="微软雅黑" panose="020B0503020204020204" pitchFamily="34" charset="-122"/>
              </a:rPr>
              <a:t>0.13 nm Sq</a:t>
            </a:r>
            <a:r>
              <a:rPr lang="zh-CN" altLang="en-US" b="0" i="0" dirty="0">
                <a:solidFill>
                  <a:srgbClr val="000000"/>
                </a:solidFill>
                <a:effectLst/>
                <a:latin typeface="微软雅黑" panose="020B0503020204020204" pitchFamily="34" charset="-122"/>
                <a:ea typeface="微软雅黑" panose="020B0503020204020204" pitchFamily="34" charset="-122"/>
              </a:rPr>
              <a:t>。显微拉曼光谱显示，</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前后</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表面结晶度没有变化</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因此，发现</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抛光金刚石是无损伤的</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dirty="0"/>
          </a:p>
          <a:p>
            <a:pPr algn="just"/>
            <a:endParaRPr lang="en-US" altLang="zh-CN" dirty="0"/>
          </a:p>
          <a:p>
            <a:r>
              <a:rPr lang="zh-CN" altLang="en-US" dirty="0"/>
              <a:t>右下：</a:t>
            </a:r>
            <a:r>
              <a:rPr lang="zh-CN" altLang="en-US" b="0" i="0" dirty="0">
                <a:solidFill>
                  <a:srgbClr val="000000"/>
                </a:solidFill>
                <a:effectLst/>
                <a:latin typeface="微软雅黑" panose="020B0503020204020204" pitchFamily="34" charset="-122"/>
                <a:ea typeface="微软雅黑" panose="020B0503020204020204" pitchFamily="34" charset="-122"/>
              </a:rPr>
              <a:t>在</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之前，</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表面存在高度约为</a:t>
            </a:r>
            <a:r>
              <a:rPr lang="en-US" altLang="zh-CN" b="0" i="0" dirty="0">
                <a:solidFill>
                  <a:srgbClr val="000000"/>
                </a:solidFill>
                <a:effectLst/>
                <a:latin typeface="微软雅黑" panose="020B0503020204020204" pitchFamily="34" charset="-122"/>
                <a:ea typeface="微软雅黑" panose="020B0503020204020204" pitchFamily="34" charset="-122"/>
              </a:rPr>
              <a:t>350 nm</a:t>
            </a:r>
            <a:r>
              <a:rPr lang="zh-CN" altLang="en-US" b="0" i="0" dirty="0">
                <a:solidFill>
                  <a:srgbClr val="000000"/>
                </a:solidFill>
                <a:effectLst/>
                <a:latin typeface="微软雅黑" panose="020B0503020204020204" pitchFamily="34" charset="-122"/>
                <a:ea typeface="微软雅黑" panose="020B0503020204020204" pitchFamily="34" charset="-122"/>
              </a:rPr>
              <a:t>的大台阶</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a:t>
            </a:r>
            <a:r>
              <a:rPr lang="en-US" altLang="zh-CN" dirty="0"/>
              <a:t>1:PAP</a:t>
            </a:r>
            <a:r>
              <a:rPr lang="zh-CN" altLang="en-US" dirty="0"/>
              <a:t>之前</a:t>
            </a:r>
            <a:endParaRPr lang="en-US" altLang="zh-CN" dirty="0"/>
          </a:p>
          <a:p>
            <a:r>
              <a:rPr lang="zh-CN" altLang="en-US" dirty="0"/>
              <a:t>左</a:t>
            </a:r>
            <a:r>
              <a:rPr lang="en-US" altLang="zh-CN" dirty="0"/>
              <a:t>2</a:t>
            </a:r>
            <a:r>
              <a:rPr lang="zh-CN" altLang="en-US" dirty="0"/>
              <a:t>：</a:t>
            </a:r>
            <a:r>
              <a:rPr lang="zh-CN" altLang="en-US" b="0" i="0" dirty="0">
                <a:solidFill>
                  <a:srgbClr val="000000"/>
                </a:solidFill>
                <a:effectLst/>
                <a:latin typeface="微软雅黑" panose="020B0503020204020204" pitchFamily="34" charset="-122"/>
                <a:ea typeface="微软雅黑" panose="020B0503020204020204" pitchFamily="34" charset="-122"/>
              </a:rPr>
              <a:t>经过</a:t>
            </a:r>
            <a:r>
              <a:rPr lang="en-US" altLang="zh-CN" b="0" i="0" dirty="0">
                <a:solidFill>
                  <a:srgbClr val="000000"/>
                </a:solidFill>
                <a:effectLst/>
                <a:latin typeface="微软雅黑" panose="020B0503020204020204" pitchFamily="34" charset="-122"/>
                <a:ea typeface="微软雅黑" panose="020B0503020204020204" pitchFamily="34" charset="-122"/>
              </a:rPr>
              <a:t>1 h</a:t>
            </a:r>
            <a:r>
              <a:rPr lang="zh-CN" altLang="en-US" b="0" i="0" dirty="0">
                <a:solidFill>
                  <a:srgbClr val="000000"/>
                </a:solidFill>
                <a:effectLst/>
                <a:latin typeface="微软雅黑" panose="020B0503020204020204" pitchFamily="34" charset="-122"/>
                <a:ea typeface="微软雅黑" panose="020B0503020204020204" pitchFamily="34" charset="-122"/>
              </a:rPr>
              <a:t>的</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处理，虽然台阶结构被完全去除，得到的</a:t>
            </a:r>
            <a:r>
              <a:rPr lang="en-US" altLang="zh-CN" b="0" i="0" dirty="0">
                <a:solidFill>
                  <a:srgbClr val="000000"/>
                </a:solidFill>
                <a:effectLst/>
                <a:latin typeface="微软雅黑" panose="020B0503020204020204" pitchFamily="34" charset="-122"/>
                <a:ea typeface="微软雅黑" panose="020B0503020204020204" pitchFamily="34" charset="-122"/>
              </a:rPr>
              <a:t>Sq</a:t>
            </a:r>
            <a:r>
              <a:rPr lang="zh-CN" altLang="en-US" b="0" i="0" dirty="0">
                <a:solidFill>
                  <a:srgbClr val="000000"/>
                </a:solidFill>
                <a:effectLst/>
                <a:latin typeface="微软雅黑" panose="020B0503020204020204" pitchFamily="34" charset="-122"/>
                <a:ea typeface="微软雅黑" panose="020B0503020204020204" pitchFamily="34" charset="-122"/>
              </a:rPr>
              <a:t>粗糙度为</a:t>
            </a:r>
            <a:r>
              <a:rPr lang="en-US" altLang="zh-CN" b="0" i="0" dirty="0">
                <a:solidFill>
                  <a:srgbClr val="000000"/>
                </a:solidFill>
                <a:effectLst/>
                <a:latin typeface="微软雅黑" panose="020B0503020204020204" pitchFamily="34" charset="-122"/>
                <a:ea typeface="微软雅黑" panose="020B0503020204020204" pitchFamily="34" charset="-122"/>
              </a:rPr>
              <a:t>0.46 nm</a:t>
            </a:r>
            <a:r>
              <a:rPr lang="zh-CN" altLang="en-US" b="0" i="0" dirty="0">
                <a:solidFill>
                  <a:srgbClr val="000000"/>
                </a:solidFill>
                <a:effectLst/>
                <a:latin typeface="微软雅黑" panose="020B0503020204020204" pitchFamily="34" charset="-122"/>
                <a:ea typeface="微软雅黑" panose="020B0503020204020204" pitchFamily="34" charset="-122"/>
              </a:rPr>
              <a:t>，如图</a:t>
            </a:r>
            <a:r>
              <a:rPr lang="en-US" altLang="zh-CN" b="0" i="0" dirty="0">
                <a:solidFill>
                  <a:srgbClr val="000000"/>
                </a:solidFill>
                <a:effectLst/>
                <a:latin typeface="微软雅黑" panose="020B0503020204020204" pitchFamily="34" charset="-122"/>
                <a:ea typeface="微软雅黑" panose="020B0503020204020204" pitchFamily="34" charset="-122"/>
              </a:rPr>
              <a:t> (b)</a:t>
            </a:r>
            <a:r>
              <a:rPr lang="zh-CN" altLang="en-US" b="0" i="0" dirty="0">
                <a:solidFill>
                  <a:srgbClr val="000000"/>
                </a:solidFill>
                <a:effectLst/>
                <a:latin typeface="微软雅黑" panose="020B0503020204020204" pitchFamily="34" charset="-122"/>
                <a:ea typeface="微软雅黑" panose="020B0503020204020204" pitchFamily="34" charset="-122"/>
              </a:rPr>
              <a:t>所示，但在加工表面形成了类似划痕的结构。</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r>
              <a:rPr lang="zh-CN" altLang="en-US" b="0" i="0" dirty="0">
                <a:solidFill>
                  <a:srgbClr val="000000"/>
                </a:solidFill>
                <a:effectLst/>
                <a:latin typeface="微软雅黑" panose="020B0503020204020204" pitchFamily="34" charset="-122"/>
                <a:ea typeface="微软雅黑" panose="020B0503020204020204" pitchFamily="34" charset="-122"/>
              </a:rPr>
              <a:t>左</a:t>
            </a:r>
            <a:r>
              <a:rPr lang="en-US" altLang="zh-CN" b="0" i="0" dirty="0">
                <a:solidFill>
                  <a:srgbClr val="000000"/>
                </a:solidFill>
                <a:effectLst/>
                <a:latin typeface="微软雅黑" panose="020B0503020204020204" pitchFamily="34" charset="-122"/>
                <a:ea typeface="微软雅黑" panose="020B0503020204020204" pitchFamily="34" charset="-122"/>
              </a:rPr>
              <a:t>3</a:t>
            </a:r>
            <a:r>
              <a:rPr lang="zh-CN" altLang="en-US" b="0" i="0" dirty="0">
                <a:solidFill>
                  <a:srgbClr val="000000"/>
                </a:solidFill>
                <a:effectLst/>
                <a:latin typeface="微软雅黑" panose="020B0503020204020204" pitchFamily="34" charset="-122"/>
                <a:ea typeface="微软雅黑" panose="020B0503020204020204" pitchFamily="34" charset="-122"/>
              </a:rPr>
              <a:t>：为了降低表面粗糙度，在较低的抛光压力下进行了</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实验。虽然获得了</a:t>
            </a:r>
            <a:r>
              <a:rPr lang="en-US" altLang="zh-CN" b="0" i="0" dirty="0">
                <a:solidFill>
                  <a:srgbClr val="000000"/>
                </a:solidFill>
                <a:effectLst/>
                <a:latin typeface="微软雅黑" panose="020B0503020204020204" pitchFamily="34" charset="-122"/>
                <a:ea typeface="微软雅黑" panose="020B0503020204020204" pitchFamily="34" charset="-122"/>
              </a:rPr>
              <a:t>0.14 nm</a:t>
            </a:r>
            <a:r>
              <a:rPr lang="zh-CN" altLang="en-US" b="0" i="0" dirty="0">
                <a:solidFill>
                  <a:srgbClr val="000000"/>
                </a:solidFill>
                <a:effectLst/>
                <a:latin typeface="微软雅黑" panose="020B0503020204020204" pitchFamily="34" charset="-122"/>
                <a:ea typeface="微软雅黑" panose="020B0503020204020204" pitchFamily="34" charset="-122"/>
              </a:rPr>
              <a:t>的非常低的</a:t>
            </a:r>
            <a:r>
              <a:rPr lang="en-US" altLang="zh-CN" b="0" i="0" dirty="0">
                <a:solidFill>
                  <a:srgbClr val="000000"/>
                </a:solidFill>
                <a:effectLst/>
                <a:latin typeface="微软雅黑" panose="020B0503020204020204" pitchFamily="34" charset="-122"/>
                <a:ea typeface="微软雅黑" panose="020B0503020204020204" pitchFamily="34" charset="-122"/>
              </a:rPr>
              <a:t>Sq</a:t>
            </a:r>
            <a:r>
              <a:rPr lang="zh-CN" altLang="en-US" b="0" i="0" dirty="0">
                <a:solidFill>
                  <a:srgbClr val="000000"/>
                </a:solidFill>
                <a:effectLst/>
                <a:latin typeface="微软雅黑" panose="020B0503020204020204" pitchFamily="34" charset="-122"/>
                <a:ea typeface="微软雅黑" panose="020B0503020204020204" pitchFamily="34" charset="-122"/>
              </a:rPr>
              <a:t>粗糙度，但仍然观察到许多类似划痕的结构。经</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处理后，石英玻璃板表面出现磨损，有磨损杂物。</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左</a:t>
            </a:r>
            <a:r>
              <a:rPr lang="en-US" altLang="zh-CN" dirty="0"/>
              <a:t>4</a:t>
            </a:r>
            <a:r>
              <a:rPr lang="zh-CN" altLang="en-US" dirty="0"/>
              <a:t>：</a:t>
            </a:r>
            <a:r>
              <a:rPr lang="zh-CN" altLang="en-US" b="0" i="0" dirty="0">
                <a:solidFill>
                  <a:srgbClr val="000000"/>
                </a:solidFill>
                <a:effectLst/>
                <a:latin typeface="微软雅黑" panose="020B0503020204020204" pitchFamily="34" charset="-122"/>
                <a:ea typeface="微软雅黑" panose="020B0503020204020204" pitchFamily="34" charset="-122"/>
              </a:rPr>
              <a:t>当在</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中使用蓝宝石作为抛光板时，在抛光板上残留的磨损碎屑要比使用硅板时少得多。蓝宝石的维氏硬度为</a:t>
            </a:r>
            <a:r>
              <a:rPr lang="en-US" altLang="zh-CN" b="0" i="0" dirty="0">
                <a:solidFill>
                  <a:srgbClr val="000000"/>
                </a:solidFill>
                <a:effectLst/>
                <a:latin typeface="微软雅黑" panose="020B0503020204020204" pitchFamily="34" charset="-122"/>
                <a:ea typeface="微软雅黑" panose="020B0503020204020204" pitchFamily="34" charset="-122"/>
              </a:rPr>
              <a:t>16 </a:t>
            </a:r>
            <a:r>
              <a:rPr lang="en-US" altLang="zh-CN" b="0" i="0" dirty="0" err="1">
                <a:solidFill>
                  <a:srgbClr val="000000"/>
                </a:solidFill>
                <a:effectLst/>
                <a:latin typeface="微软雅黑" panose="020B0503020204020204" pitchFamily="34" charset="-122"/>
                <a:ea typeface="微软雅黑" panose="020B0503020204020204" pitchFamily="34" charset="-122"/>
              </a:rPr>
              <a:t>GPa</a:t>
            </a:r>
            <a:r>
              <a:rPr lang="zh-CN" altLang="en-US" b="0" i="0" dirty="0">
                <a:solidFill>
                  <a:srgbClr val="000000"/>
                </a:solidFill>
                <a:effectLst/>
                <a:latin typeface="微软雅黑" panose="020B0503020204020204" pitchFamily="34" charset="-122"/>
                <a:ea typeface="微软雅黑" panose="020B0503020204020204" pitchFamily="34" charset="-122"/>
              </a:rPr>
              <a:t>，而石英玻璃的维氏硬度约为</a:t>
            </a:r>
            <a:r>
              <a:rPr lang="en-US" altLang="zh-CN" b="0" i="0" dirty="0">
                <a:solidFill>
                  <a:srgbClr val="000000"/>
                </a:solidFill>
                <a:effectLst/>
                <a:latin typeface="微软雅黑" panose="020B0503020204020204" pitchFamily="34" charset="-122"/>
                <a:ea typeface="微软雅黑" panose="020B0503020204020204" pitchFamily="34" charset="-122"/>
              </a:rPr>
              <a:t>7GPa</a:t>
            </a:r>
            <a:r>
              <a:rPr lang="zh-CN" altLang="en-US" b="0" i="0" dirty="0">
                <a:solidFill>
                  <a:srgbClr val="000000"/>
                </a:solidFill>
                <a:effectLst/>
                <a:latin typeface="微软雅黑" panose="020B0503020204020204" pitchFamily="34" charset="-122"/>
                <a:ea typeface="微软雅黑" panose="020B0503020204020204" pitchFamily="34" charset="-122"/>
              </a:rPr>
              <a:t>。因此，认为石英玻璃和蓝宝石硬度的不同导致了磨损碎屑量的不同，这是产生划痕状结构的原因。</a:t>
            </a:r>
            <a:endParaRPr lang="zh-CN" altLang="en-US" dirty="0"/>
          </a:p>
          <a:p>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离子束抛光是将带电粒子束聚焦后，利用一定能量密度的带电粒子束轰击材料表面将其表面原子或原子团簇去除的抛光方法。这一方法是由</a:t>
            </a:r>
            <a:r>
              <a:rPr lang="en-US" altLang="zh-CN" sz="1200" kern="1200" dirty="0">
                <a:solidFill>
                  <a:schemeClr val="tx1"/>
                </a:solidFill>
                <a:effectLst/>
                <a:latin typeface="+mn-lt"/>
                <a:ea typeface="+mn-ea"/>
                <a:cs typeface="+mn-cs"/>
              </a:rPr>
              <a:t>Wilson</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McNeil</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1987</a:t>
            </a:r>
            <a:r>
              <a:rPr lang="zh-CN" altLang="zh-CN" sz="1200" kern="1200" dirty="0">
                <a:solidFill>
                  <a:schemeClr val="tx1"/>
                </a:solidFill>
                <a:effectLst/>
                <a:latin typeface="+mn-lt"/>
                <a:ea typeface="+mn-ea"/>
                <a:cs typeface="+mn-cs"/>
              </a:rPr>
              <a:t>年发表的文章中首次实现的，他们首次使用离子束进行了表面抛光并搭建了完整的离子束抛光设备。这一设备主要的结构包括一个离子源和真空系统，主要用于石英玻璃制的光学元件的抛光打磨，该离子束抛光设备通过正对抛光表面的离子源、经过垂直于元件表面的离子束对其进行抛光，这套设备可以利用</a:t>
            </a:r>
            <a:r>
              <a:rPr lang="en-US" altLang="zh-CN" sz="1200" kern="1200" dirty="0" err="1">
                <a:solidFill>
                  <a:schemeClr val="tx1"/>
                </a:solidFill>
                <a:effectLst/>
                <a:latin typeface="+mn-lt"/>
                <a:ea typeface="+mn-ea"/>
                <a:cs typeface="+mn-cs"/>
              </a:rPr>
              <a:t>Ar</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或</a:t>
            </a:r>
            <a:r>
              <a:rPr lang="en-US" altLang="zh-CN" sz="1200" kern="1200" dirty="0">
                <a:solidFill>
                  <a:schemeClr val="tx1"/>
                </a:solidFill>
                <a:effectLst/>
                <a:latin typeface="+mn-lt"/>
                <a:ea typeface="+mn-ea"/>
                <a:cs typeface="+mn-cs"/>
              </a:rPr>
              <a:t>Kr+</a:t>
            </a:r>
            <a:r>
              <a:rPr lang="zh-CN" altLang="zh-CN" sz="1200" kern="1200" dirty="0">
                <a:solidFill>
                  <a:schemeClr val="tx1"/>
                </a:solidFill>
                <a:effectLst/>
                <a:latin typeface="+mn-lt"/>
                <a:ea typeface="+mn-ea"/>
                <a:cs typeface="+mn-cs"/>
              </a:rPr>
              <a:t>在</a:t>
            </a:r>
            <a:r>
              <a:rPr lang="en-US" altLang="zh-CN" sz="1200" kern="1200" dirty="0">
                <a:solidFill>
                  <a:schemeClr val="tx1"/>
                </a:solidFill>
                <a:effectLst/>
                <a:latin typeface="+mn-lt"/>
                <a:ea typeface="+mn-ea"/>
                <a:cs typeface="+mn-cs"/>
              </a:rPr>
              <a:t>1500eV/40mA</a:t>
            </a:r>
            <a:r>
              <a:rPr lang="zh-CN" altLang="zh-CN" sz="1200" kern="1200" dirty="0">
                <a:solidFill>
                  <a:schemeClr val="tx1"/>
                </a:solidFill>
                <a:effectLst/>
                <a:latin typeface="+mn-lt"/>
                <a:ea typeface="+mn-ea"/>
                <a:cs typeface="+mn-cs"/>
              </a:rPr>
              <a:t>下加工</a:t>
            </a:r>
            <a:r>
              <a:rPr lang="en-US" altLang="zh-CN" sz="1200" kern="1200" dirty="0">
                <a:solidFill>
                  <a:schemeClr val="tx1"/>
                </a:solidFill>
                <a:effectLst/>
                <a:latin typeface="+mn-lt"/>
                <a:ea typeface="+mn-ea"/>
                <a:cs typeface="+mn-cs"/>
              </a:rPr>
              <a:t>5h</a:t>
            </a:r>
            <a:r>
              <a:rPr lang="zh-CN" altLang="zh-CN" sz="1200" kern="1200" dirty="0">
                <a:solidFill>
                  <a:schemeClr val="tx1"/>
                </a:solidFill>
                <a:effectLst/>
                <a:latin typeface="+mn-lt"/>
                <a:ea typeface="+mn-ea"/>
                <a:cs typeface="+mn-cs"/>
              </a:rPr>
              <a:t>得到粗糙度在</a:t>
            </a:r>
            <a:r>
              <a:rPr lang="en-US" altLang="zh-CN" sz="1200" kern="1200" dirty="0">
                <a:solidFill>
                  <a:schemeClr val="tx1"/>
                </a:solidFill>
                <a:effectLst/>
                <a:latin typeface="+mn-lt"/>
                <a:ea typeface="+mn-ea"/>
                <a:cs typeface="+mn-cs"/>
              </a:rPr>
              <a:t>Å</a:t>
            </a:r>
            <a:r>
              <a:rPr lang="zh-CN" altLang="zh-CN" sz="1200" kern="1200" dirty="0">
                <a:solidFill>
                  <a:schemeClr val="tx1"/>
                </a:solidFill>
                <a:effectLst/>
                <a:latin typeface="+mn-lt"/>
                <a:ea typeface="+mn-ea"/>
                <a:cs typeface="+mn-cs"/>
              </a:rPr>
              <a:t>级的表面。</a:t>
            </a:r>
          </a:p>
          <a:p>
            <a:endParaRPr kumimoji="1" lang="zh-CN" altLang="en-US" dirty="0"/>
          </a:p>
        </p:txBody>
      </p:sp>
      <p:sp>
        <p:nvSpPr>
          <p:cNvPr id="4" name="灯片编号占位符 3"/>
          <p:cNvSpPr>
            <a:spLocks noGrp="1"/>
          </p:cNvSpPr>
          <p:nvPr>
            <p:ph type="sldNum" sz="quarter" idx="5"/>
          </p:nvPr>
        </p:nvSpPr>
        <p:spPr/>
        <p:txBody>
          <a:bodyPr/>
          <a:lstStyle/>
          <a:p>
            <a:fld id="{1362EFC2-647F-AC4E-84EB-FE953377786C}" type="slidenum">
              <a:rPr kumimoji="1" lang="zh-CN" altLang="en-US" smtClean="0"/>
              <a:t>20</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离子束抛光的原理是用离子束轰击表面后，表面原子将获得能量并向周围原子传递，在该过程中获得超过表面结合能能量的原子将被从表面脱除，从而实现原子级的抛光。这一过程的基本原理是原子碰撞引起的能量传递，能量传递系数可以简单表示为（公式</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E0</a:t>
            </a:r>
            <a:r>
              <a:rPr lang="zh-CN" altLang="zh-CN" sz="1200" kern="1200" dirty="0">
                <a:solidFill>
                  <a:schemeClr val="tx1"/>
                </a:solidFill>
                <a:effectLst/>
                <a:latin typeface="+mn-lt"/>
                <a:ea typeface="+mn-ea"/>
                <a:cs typeface="+mn-cs"/>
              </a:rPr>
              <a:t>为入射离子的能量。而在理想条件下，也可以得到理论上的表面原子脱除率，这一公式适用于多晶或非晶表面，其中</a:t>
            </a:r>
            <a:r>
              <a:rPr lang="en-US" altLang="zh-CN" sz="1200" kern="1200" dirty="0">
                <a:solidFill>
                  <a:schemeClr val="tx1"/>
                </a:solidFill>
                <a:effectLst/>
                <a:latin typeface="+mn-lt"/>
                <a:ea typeface="+mn-ea"/>
                <a:cs typeface="+mn-cs"/>
              </a:rPr>
              <a:t>F</a:t>
            </a:r>
            <a:r>
              <a:rPr lang="zh-CN" altLang="zh-CN" sz="1200" kern="1200" dirty="0">
                <a:solidFill>
                  <a:schemeClr val="tx1"/>
                </a:solidFill>
                <a:effectLst/>
                <a:latin typeface="+mn-lt"/>
                <a:ea typeface="+mn-ea"/>
                <a:cs typeface="+mn-cs"/>
              </a:rPr>
              <a:t>表示表面结合能的分布，</a:t>
            </a:r>
            <a:r>
              <a:rPr lang="en-US" altLang="zh-CN" sz="1200" kern="1200" dirty="0">
                <a:solidFill>
                  <a:schemeClr val="tx1"/>
                </a:solidFill>
                <a:effectLst/>
                <a:latin typeface="+mn-lt"/>
                <a:ea typeface="+mn-ea"/>
                <a:cs typeface="+mn-cs"/>
              </a:rPr>
              <a:t>C</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U</a:t>
            </a:r>
            <a:r>
              <a:rPr lang="zh-CN" altLang="zh-CN" sz="1200" kern="1200" dirty="0">
                <a:solidFill>
                  <a:schemeClr val="tx1"/>
                </a:solidFill>
                <a:effectLst/>
                <a:latin typeface="+mn-lt"/>
                <a:ea typeface="+mn-ea"/>
                <a:cs typeface="+mn-cs"/>
              </a:rPr>
              <a:t>分别是与入射离子和靶材有关的系数。在实际情况中，离子束和靶材的种类、离子束入射角度、电压与电流等都对抛光效率有影响，理论和经验公式也比较丰富，例如在氧化铝薄膜体系中，考虑元件内部的多级碰撞与反射，元件表面高度变化可表示为（公式</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a:t>
            </a:r>
          </a:p>
          <a:p>
            <a:endParaRPr kumimoji="1" lang="zh-CN" altLang="en-US" dirty="0"/>
          </a:p>
        </p:txBody>
      </p:sp>
      <p:sp>
        <p:nvSpPr>
          <p:cNvPr id="4" name="灯片编号占位符 3"/>
          <p:cNvSpPr>
            <a:spLocks noGrp="1"/>
          </p:cNvSpPr>
          <p:nvPr>
            <p:ph type="sldNum" sz="quarter" idx="5"/>
          </p:nvPr>
        </p:nvSpPr>
        <p:spPr/>
        <p:txBody>
          <a:bodyPr/>
          <a:lstStyle/>
          <a:p>
            <a:fld id="{1362EFC2-647F-AC4E-84EB-FE953377786C}" type="slidenum">
              <a:rPr kumimoji="1" lang="zh-CN" altLang="en-US" smtClean="0"/>
              <a:t>21</a:t>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设备结构简单、加工精度高是</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的一个显著特点。这里简单介绍几个</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设备。离子束抛光方法发表之后两年，</a:t>
            </a:r>
            <a:r>
              <a:rPr lang="en-US" altLang="zh-CN" sz="1200" kern="1200" dirty="0">
                <a:solidFill>
                  <a:schemeClr val="tx1"/>
                </a:solidFill>
                <a:effectLst/>
                <a:latin typeface="+mn-lt"/>
                <a:ea typeface="+mn-ea"/>
                <a:cs typeface="+mn-cs"/>
              </a:rPr>
              <a:t>1989</a:t>
            </a:r>
            <a:r>
              <a:rPr lang="zh-CN" altLang="zh-CN" sz="1200" kern="1200" dirty="0">
                <a:solidFill>
                  <a:schemeClr val="tx1"/>
                </a:solidFill>
                <a:effectLst/>
                <a:latin typeface="+mn-lt"/>
                <a:ea typeface="+mn-ea"/>
                <a:cs typeface="+mn-cs"/>
              </a:rPr>
              <a:t>年罗切斯特大学和柯达公司开发了第一台比较完善的</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处理系统。这一系统利用</a:t>
            </a:r>
            <a:r>
              <a:rPr lang="en-US" altLang="zh-CN" sz="1200" kern="1200" dirty="0" err="1">
                <a:solidFill>
                  <a:schemeClr val="tx1"/>
                </a:solidFill>
                <a:effectLst/>
                <a:latin typeface="+mn-lt"/>
                <a:ea typeface="+mn-ea"/>
                <a:cs typeface="+mn-cs"/>
              </a:rPr>
              <a:t>Ar</a:t>
            </a:r>
            <a:r>
              <a:rPr lang="zh-CN" altLang="zh-CN" sz="1200" kern="1200" dirty="0">
                <a:solidFill>
                  <a:schemeClr val="tx1"/>
                </a:solidFill>
                <a:effectLst/>
                <a:latin typeface="+mn-lt"/>
                <a:ea typeface="+mn-ea"/>
                <a:cs typeface="+mn-cs"/>
              </a:rPr>
              <a:t>离子源，可以处理</a:t>
            </a:r>
            <a:r>
              <a:rPr lang="en-US" altLang="zh-CN" sz="1200" kern="1200" dirty="0">
                <a:solidFill>
                  <a:schemeClr val="tx1"/>
                </a:solidFill>
                <a:effectLst/>
                <a:latin typeface="+mn-lt"/>
                <a:ea typeface="+mn-ea"/>
                <a:cs typeface="+mn-cs"/>
              </a:rPr>
              <a:t>2.5x2.5x0.6m</a:t>
            </a:r>
            <a:r>
              <a:rPr lang="zh-CN" altLang="zh-CN" sz="1200" kern="1200" dirty="0">
                <a:solidFill>
                  <a:schemeClr val="tx1"/>
                </a:solidFill>
                <a:effectLst/>
                <a:latin typeface="+mn-lt"/>
                <a:ea typeface="+mn-ea"/>
                <a:cs typeface="+mn-cs"/>
              </a:rPr>
              <a:t>的大型光学元件。</a:t>
            </a:r>
            <a:r>
              <a:rPr lang="en-US" altLang="zh-CN" sz="1200" kern="1200" dirty="0">
                <a:solidFill>
                  <a:schemeClr val="tx1"/>
                </a:solidFill>
                <a:effectLst/>
                <a:latin typeface="+mn-lt"/>
                <a:ea typeface="+mn-ea"/>
                <a:cs typeface="+mn-cs"/>
              </a:rPr>
              <a:t>2002</a:t>
            </a:r>
            <a:r>
              <a:rPr lang="zh-CN" altLang="zh-CN" sz="1200" kern="1200" dirty="0">
                <a:solidFill>
                  <a:schemeClr val="tx1"/>
                </a:solidFill>
                <a:effectLst/>
                <a:latin typeface="+mn-lt"/>
                <a:ea typeface="+mn-ea"/>
                <a:cs typeface="+mn-cs"/>
              </a:rPr>
              <a:t>年，</a:t>
            </a:r>
            <a:r>
              <a:rPr lang="en-US" altLang="zh-CN" sz="1200" kern="1200" dirty="0" err="1">
                <a:solidFill>
                  <a:schemeClr val="tx1"/>
                </a:solidFill>
                <a:effectLst/>
                <a:latin typeface="+mn-lt"/>
                <a:ea typeface="+mn-ea"/>
                <a:cs typeface="+mn-cs"/>
              </a:rPr>
              <a:t>Nanotechnologie</a:t>
            </a:r>
            <a:r>
              <a:rPr lang="en-US" altLang="zh-CN" sz="1200" kern="1200" dirty="0">
                <a:solidFill>
                  <a:schemeClr val="tx1"/>
                </a:solidFill>
                <a:effectLst/>
                <a:latin typeface="+mn-lt"/>
                <a:ea typeface="+mn-ea"/>
                <a:cs typeface="+mn-cs"/>
              </a:rPr>
              <a:t> Leipzig</a:t>
            </a:r>
            <a:r>
              <a:rPr lang="zh-CN" altLang="zh-CN" sz="1200" kern="1200" dirty="0">
                <a:solidFill>
                  <a:schemeClr val="tx1"/>
                </a:solidFill>
                <a:effectLst/>
                <a:latin typeface="+mn-lt"/>
                <a:ea typeface="+mn-ea"/>
                <a:cs typeface="+mn-cs"/>
              </a:rPr>
              <a:t>公司开发了可沿三个方向运动进行复杂结构抛光、并且依据驻留时间算法提高元件加工精度的</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设备。</a:t>
            </a:r>
            <a:r>
              <a:rPr lang="en-US" altLang="zh-CN" sz="1200" kern="1200" dirty="0">
                <a:solidFill>
                  <a:schemeClr val="tx1"/>
                </a:solidFill>
                <a:effectLst/>
                <a:latin typeface="+mn-lt"/>
                <a:ea typeface="+mn-ea"/>
                <a:cs typeface="+mn-cs"/>
              </a:rPr>
              <a:t>2010</a:t>
            </a:r>
            <a:r>
              <a:rPr lang="zh-CN" altLang="zh-CN" sz="1200" kern="1200" dirty="0">
                <a:solidFill>
                  <a:schemeClr val="tx1"/>
                </a:solidFill>
                <a:effectLst/>
                <a:latin typeface="+mn-lt"/>
                <a:ea typeface="+mn-ea"/>
                <a:cs typeface="+mn-cs"/>
              </a:rPr>
              <a:t>年，德国两家技术公司开发了能更高效地处理光学器件的设备，最大体积去除率可以到达</a:t>
            </a:r>
            <a:r>
              <a:rPr lang="en-US" altLang="zh-CN" sz="1200" kern="1200" dirty="0">
                <a:solidFill>
                  <a:schemeClr val="tx1"/>
                </a:solidFill>
                <a:effectLst/>
                <a:latin typeface="+mn-lt"/>
                <a:ea typeface="+mn-ea"/>
                <a:cs typeface="+mn-cs"/>
              </a:rPr>
              <a:t>150mm</a:t>
            </a:r>
            <a:r>
              <a:rPr lang="en-US" altLang="zh-CN" sz="1200" kern="1200" baseline="30000" dirty="0">
                <a:solidFill>
                  <a:schemeClr val="tx1"/>
                </a:solidFill>
                <a:effectLst/>
                <a:latin typeface="+mn-lt"/>
                <a:ea typeface="+mn-ea"/>
                <a:cs typeface="+mn-cs"/>
              </a:rPr>
              <a:t>3</a:t>
            </a:r>
            <a:r>
              <a:rPr lang="en-US" altLang="zh-CN" sz="1200" kern="1200" dirty="0">
                <a:solidFill>
                  <a:schemeClr val="tx1"/>
                </a:solidFill>
                <a:effectLst/>
                <a:latin typeface="+mn-lt"/>
                <a:ea typeface="+mn-ea"/>
                <a:cs typeface="+mn-cs"/>
              </a:rPr>
              <a:t>/h</a:t>
            </a:r>
            <a:r>
              <a:rPr lang="zh-CN" altLang="zh-CN" sz="1200" kern="1200" dirty="0">
                <a:solidFill>
                  <a:schemeClr val="tx1"/>
                </a:solidFill>
                <a:effectLst/>
                <a:latin typeface="+mn-lt"/>
                <a:ea typeface="+mn-ea"/>
                <a:cs typeface="+mn-cs"/>
              </a:rPr>
              <a:t>，并且该设备还可以更好地处理非球面的元件，占地空间有所缩减，成本也有一定降低。虽然</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的设备在逐步发展中产生了各种优化改进的方式，但其组成还是离子源、真空系统、控制系统、加工元件的固定部件等几个基本部分。</a:t>
            </a:r>
          </a:p>
          <a:p>
            <a:endParaRPr kumimoji="1" lang="zh-CN" altLang="en-US" dirty="0"/>
          </a:p>
        </p:txBody>
      </p:sp>
      <p:sp>
        <p:nvSpPr>
          <p:cNvPr id="4" name="灯片编号占位符 3"/>
          <p:cNvSpPr>
            <a:spLocks noGrp="1"/>
          </p:cNvSpPr>
          <p:nvPr>
            <p:ph type="sldNum" sz="quarter" idx="5"/>
          </p:nvPr>
        </p:nvSpPr>
        <p:spPr/>
        <p:txBody>
          <a:bodyPr/>
          <a:lstStyle/>
          <a:p>
            <a:fld id="{1362EFC2-647F-AC4E-84EB-FE953377786C}" type="slidenum">
              <a:rPr kumimoji="1" lang="zh-CN" altLang="en-US" smtClean="0"/>
              <a:t>22</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这里简单举两个例子介绍一下</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在原子级抛光上的应用，首先是它可以用于多种材料的表面平整化，例如石英玻璃、</a:t>
            </a:r>
            <a:r>
              <a:rPr lang="en-US" altLang="zh-CN" sz="1200" kern="1200" dirty="0">
                <a:solidFill>
                  <a:schemeClr val="tx1"/>
                </a:solidFill>
                <a:effectLst/>
                <a:latin typeface="+mn-lt"/>
                <a:ea typeface="+mn-ea"/>
                <a:cs typeface="+mn-cs"/>
              </a:rPr>
              <a:t>CaF2</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InP</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GaSb</a:t>
            </a:r>
            <a:r>
              <a:rPr lang="zh-CN" altLang="zh-CN" sz="1200" kern="1200" dirty="0">
                <a:solidFill>
                  <a:schemeClr val="tx1"/>
                </a:solidFill>
                <a:effectLst/>
                <a:latin typeface="+mn-lt"/>
                <a:ea typeface="+mn-ea"/>
                <a:cs typeface="+mn-cs"/>
              </a:rPr>
              <a:t>等等。此外，</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原子级抛光还可以进一步用于二维材料的精细加工上。例如氦离子束的加工就可以用于石墨烯纳米带阵列构建中的精细切割步骤，形成宽度狭窄且可调、高纵横比、边缘光滑的高质量石墨烯纳米带。所得到的纳米带可以用于相当灵敏的二氧化氮传感。</a:t>
            </a:r>
          </a:p>
          <a:p>
            <a:endParaRPr kumimoji="1" lang="zh-CN" altLang="en-US" dirty="0"/>
          </a:p>
        </p:txBody>
      </p:sp>
      <p:sp>
        <p:nvSpPr>
          <p:cNvPr id="4" name="灯片编号占位符 3"/>
          <p:cNvSpPr>
            <a:spLocks noGrp="1"/>
          </p:cNvSpPr>
          <p:nvPr>
            <p:ph type="sldNum" sz="quarter" idx="5"/>
          </p:nvPr>
        </p:nvSpPr>
        <p:spPr/>
        <p:txBody>
          <a:bodyPr/>
          <a:lstStyle/>
          <a:p>
            <a:fld id="{1362EFC2-647F-AC4E-84EB-FE953377786C}" type="slidenum">
              <a:rPr kumimoji="1" lang="zh-CN" altLang="en-US" smtClean="0"/>
              <a:t>23</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最后对</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的加工特点进行简单小结。</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优势有以下几方面，首先，它的适用范围较广，适合加工多种不同组成和结构的元件。其次，它的加工稳定性、重复性、准确性均较高。并且它对加工元件表面影响较小，不易引入表面杂质。从设备实现角度来说，</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的加工设备简单，结构比较容易实现。由于</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通过离子束加工，因此它不涉及机械接触，几乎没有工件磨损问题。最后，</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因为需要在真空腔中进行，所以也方便它与其他在真空腔中的表面处理过程共同进行。</a:t>
            </a:r>
          </a:p>
          <a:p>
            <a:r>
              <a:rPr lang="zh-CN" altLang="zh-CN" sz="1200" kern="1200" dirty="0">
                <a:solidFill>
                  <a:schemeClr val="tx1"/>
                </a:solidFill>
                <a:effectLst/>
                <a:latin typeface="+mn-lt"/>
                <a:ea typeface="+mn-ea"/>
                <a:cs typeface="+mn-cs"/>
              </a:rPr>
              <a:t>其缺陷主要有三点，一是抛光效率较低，较大型的元件通常需要较长时间的加工，二是成本高昂，难以作为工业生产的常用手段，此外，由于</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需要在真空中进行，因此加工元件的尺寸也受真空腔大小的限制。最后，由于</a:t>
            </a:r>
            <a:r>
              <a:rPr lang="en-US" altLang="zh-CN" sz="1200" kern="1200" dirty="0">
                <a:solidFill>
                  <a:schemeClr val="tx1"/>
                </a:solidFill>
                <a:effectLst/>
                <a:latin typeface="+mn-lt"/>
                <a:ea typeface="+mn-ea"/>
                <a:cs typeface="+mn-cs"/>
              </a:rPr>
              <a:t>IBF</a:t>
            </a:r>
            <a:r>
              <a:rPr lang="zh-CN" altLang="zh-CN" sz="1200" kern="1200" dirty="0">
                <a:solidFill>
                  <a:schemeClr val="tx1"/>
                </a:solidFill>
                <a:effectLst/>
                <a:latin typeface="+mn-lt"/>
                <a:ea typeface="+mn-ea"/>
                <a:cs typeface="+mn-cs"/>
              </a:rPr>
              <a:t>的加工效果与初始粗糙度密切相关，因此该加工手段通常只能用于一定抛光基础上的精细加工</a:t>
            </a:r>
          </a:p>
          <a:p>
            <a:endParaRPr kumimoji="1" lang="zh-CN" altLang="en-US" dirty="0"/>
          </a:p>
        </p:txBody>
      </p:sp>
      <p:sp>
        <p:nvSpPr>
          <p:cNvPr id="4" name="灯片编号占位符 3"/>
          <p:cNvSpPr>
            <a:spLocks noGrp="1"/>
          </p:cNvSpPr>
          <p:nvPr>
            <p:ph type="sldNum" sz="quarter" idx="5"/>
          </p:nvPr>
        </p:nvSpPr>
        <p:spPr/>
        <p:txBody>
          <a:bodyPr/>
          <a:lstStyle/>
          <a:p>
            <a:fld id="{1362EFC2-647F-AC4E-84EB-FE953377786C}" type="slidenum">
              <a:rPr kumimoji="1" lang="zh-CN" altLang="en-US" smtClean="0"/>
              <a:t>25</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右上图第一步采用金刚石磨料进行研磨和采用氧化铈浆料进行常规化学机械抛光（CMP），第二步和第三步提出了一种基于等离子体的实现高效、低成本的CVD-SiC无损伤精加工的工艺。然而，由于在第一阶段阶段使用了金刚石工具或砂轮，因此不可避免地会形成划痕和SSD（subsurface damage）。PCVM（plasma chemical vaporization machining）是一种非接触式化学干法蚀刻工艺，用于去除划痕和</a:t>
            </a:r>
            <a:r>
              <a:rPr lang="en-US" altLang="zh-CN"/>
              <a:t>SSD</a:t>
            </a:r>
            <a:r>
              <a:rPr lang="zh-CN" altLang="en-US"/>
              <a:t>，PCVM中的蚀刻是各向同性的，仅使用PCVM不能获得具有亚纳米表面粗糙度的表面。如左图可以看出</a:t>
            </a:r>
            <a:r>
              <a:rPr lang="en-US" altLang="zh-CN"/>
              <a:t>PVCVM</a:t>
            </a:r>
            <a:r>
              <a:rPr lang="zh-CN" altLang="en-US"/>
              <a:t>处理时间越长，表面粗糙度越大。因此，采用PAP法进行无损伤的最终表面处理，以降低表面粗糙度。可以从右下图中可以看出，</a:t>
            </a:r>
            <a:r>
              <a:rPr lang="en-US" altLang="zh-CN"/>
              <a:t>RMS</a:t>
            </a:r>
            <a:r>
              <a:rPr lang="zh-CN" altLang="en-US"/>
              <a:t>由左一图</a:t>
            </a:r>
            <a:r>
              <a:rPr lang="en-US" altLang="zh-CN"/>
              <a:t>a</a:t>
            </a:r>
            <a:r>
              <a:rPr lang="zh-CN" altLang="en-US"/>
              <a:t>的</a:t>
            </a:r>
            <a:r>
              <a:rPr lang="en-US" altLang="zh-CN"/>
              <a:t>2.93nm</a:t>
            </a:r>
            <a:r>
              <a:rPr lang="zh-CN" altLang="en-US"/>
              <a:t>降低到到</a:t>
            </a:r>
            <a:r>
              <a:rPr lang="en-US" altLang="zh-CN"/>
              <a:t>0.69nm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抛光的发展大致可以分为四个阶段，区分的主要依据就是粗糙度，粗糙度有多个参数定义，最常用的是这两个，这些参数基本含义一致但在细节上略有侧重            （</a:t>
            </a:r>
            <a:r>
              <a:rPr lang="zh-CN" altLang="en-US" b="1" dirty="0"/>
              <a:t>括号里的讲的时候不用管</a:t>
            </a:r>
            <a:r>
              <a:rPr lang="zh-CN" altLang="en-US" dirty="0"/>
              <a:t>，比如均方根值</a:t>
            </a:r>
            <a:r>
              <a:rPr lang="en-US" altLang="zh-CN" dirty="0" err="1"/>
              <a:t>Rq</a:t>
            </a:r>
            <a:r>
              <a:rPr lang="zh-CN" altLang="en-US" dirty="0"/>
              <a:t>相对于算术平均值</a:t>
            </a:r>
            <a:r>
              <a:rPr lang="en-US" altLang="zh-CN" dirty="0"/>
              <a:t>Ra</a:t>
            </a:r>
            <a:r>
              <a:rPr lang="zh-CN" altLang="en-US" dirty="0"/>
              <a:t>就放大了大偏离的权重）</a:t>
            </a:r>
            <a:endParaRPr lang="en-US" altLang="zh-CN" dirty="0"/>
          </a:p>
          <a:p>
            <a:endParaRPr lang="en-US" altLang="zh-CN" dirty="0"/>
          </a:p>
          <a:p>
            <a:r>
              <a:rPr lang="zh-CN" altLang="en-US" dirty="0"/>
              <a:t>第一个纪元开始于</a:t>
            </a:r>
            <a:r>
              <a:rPr lang="en-US" altLang="zh-CN" dirty="0"/>
              <a:t>1634</a:t>
            </a:r>
            <a:r>
              <a:rPr lang="zh-CN" altLang="en-US" dirty="0"/>
              <a:t>年以后，当时其实就对抛光就有了明确的定义和概念，但是没有明确的评估标准。加工显微镜镜片等是这个时期的基础工作，阿贝数、阿贝误差的引入为显微镜抛光技术带来了巨大的变革</a:t>
            </a:r>
            <a:endParaRPr lang="en-US" altLang="zh-CN" dirty="0"/>
          </a:p>
          <a:p>
            <a:endParaRPr lang="en-US" altLang="zh-CN" dirty="0"/>
          </a:p>
          <a:p>
            <a:r>
              <a:rPr lang="zh-CN" altLang="en-US" dirty="0"/>
              <a:t>第二个时期被成为亚微米纪元（</a:t>
            </a:r>
            <a:r>
              <a:rPr lang="en-US" altLang="zh-CN" dirty="0"/>
              <a:t>Ra</a:t>
            </a:r>
            <a:r>
              <a:rPr lang="zh-CN" altLang="en-US" dirty="0"/>
              <a:t>、</a:t>
            </a:r>
            <a:r>
              <a:rPr lang="en-US" altLang="zh-CN" dirty="0"/>
              <a:t>RMS</a:t>
            </a:r>
            <a:r>
              <a:rPr lang="zh-CN" altLang="en-US" dirty="0"/>
              <a:t>小于</a:t>
            </a:r>
            <a:r>
              <a:rPr lang="en-US" altLang="zh-CN" dirty="0"/>
              <a:t>1μm</a:t>
            </a:r>
            <a:r>
              <a:rPr lang="zh-CN" altLang="en-US" dirty="0"/>
              <a:t>），光学理论和测量技术的发展促使抛光技术逐渐标准化（</a:t>
            </a:r>
            <a:r>
              <a:rPr lang="en-US" altLang="zh-CN" dirty="0"/>
              <a:t>ASA B46.1</a:t>
            </a:r>
            <a:r>
              <a:rPr lang="zh-CN" altLang="en-US" dirty="0"/>
              <a:t>准则</a:t>
            </a:r>
            <a:r>
              <a:rPr lang="en-US" altLang="zh-CN" dirty="0"/>
              <a:t>1940</a:t>
            </a:r>
            <a:r>
              <a:rPr lang="zh-CN" altLang="en-US" dirty="0"/>
              <a:t>年引入），但是主要局限于传统方法的改进（比如</a:t>
            </a:r>
            <a:r>
              <a:rPr lang="zh-CN" altLang="en-US" sz="1800" b="0" i="0" u="none" strike="noStrike" baseline="0" dirty="0">
                <a:latin typeface="宋体" panose="02010600030101010101" pitchFamily="2" charset="-122"/>
                <a:ea typeface="宋体" panose="02010600030101010101" pitchFamily="2" charset="-122"/>
              </a:rPr>
              <a:t>对抛光膜材料、抛光粉以及抛光液供给方式进行改进</a:t>
            </a:r>
            <a:r>
              <a:rPr lang="zh-CN" altLang="en-US" dirty="0"/>
              <a:t>）难以达到根本性的突破</a:t>
            </a:r>
            <a:endParaRPr lang="en-US" altLang="zh-CN" dirty="0"/>
          </a:p>
          <a:p>
            <a:endParaRPr lang="en-US" altLang="zh-CN" dirty="0"/>
          </a:p>
          <a:p>
            <a:r>
              <a:rPr lang="zh-CN" altLang="en-US" dirty="0"/>
              <a:t>随着</a:t>
            </a:r>
            <a:r>
              <a:rPr lang="en-US" altLang="zh-CN" dirty="0"/>
              <a:t>CMP</a:t>
            </a:r>
            <a:r>
              <a:rPr lang="zh-CN" altLang="en-US" dirty="0"/>
              <a:t>、</a:t>
            </a:r>
            <a:r>
              <a:rPr lang="en-US" altLang="zh-CN" dirty="0"/>
              <a:t>IBF</a:t>
            </a:r>
            <a:r>
              <a:rPr lang="zh-CN" altLang="en-US" dirty="0"/>
              <a:t>等新技术的发明，粗糙度迎来了巨大飞跃，标志着进入了纳米尺度的时代。下面简要介绍除</a:t>
            </a:r>
            <a:r>
              <a:rPr lang="en-US" altLang="zh-CN" dirty="0"/>
              <a:t>IBF</a:t>
            </a:r>
            <a:r>
              <a:rPr lang="zh-CN" altLang="en-US" dirty="0"/>
              <a:t>之外的方法，</a:t>
            </a:r>
            <a:r>
              <a:rPr lang="en-US" altLang="zh-CN" dirty="0"/>
              <a:t>IBF</a:t>
            </a:r>
            <a:r>
              <a:rPr lang="zh-CN" altLang="en-US" dirty="0"/>
              <a:t>后面会详细介绍</a:t>
            </a:r>
            <a:endParaRPr lang="en-US" altLang="zh-CN" dirty="0"/>
          </a:p>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B1BE452-CFFB-45A4-ADDB-C0F8DEFEE9F4}" type="slidenum">
              <a:rPr lang="zh-CN" altLang="en-US" smtClean="0"/>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化学机械抛光（CMP）结合常压等离子体预处理应用于氮化镓（0001）基底。</a:t>
            </a:r>
            <a:r>
              <a:rPr lang="zh-CN" altLang="en-US">
                <a:sym typeface="+mn-ea"/>
              </a:rPr>
              <a:t>右图显示了经过不同抛光时间等离子体辐照预处理后，CMP后氮化镓的表面峰-谷（P-V）和均方根（rms）粗糙度的变化</a:t>
            </a:r>
            <a:r>
              <a:rPr lang="zh-CN" altLang="en-US"/>
              <a:t>含</a:t>
            </a:r>
            <a:r>
              <a:rPr lang="en-US" altLang="zh-CN"/>
              <a:t>CF</a:t>
            </a:r>
            <a:r>
              <a:rPr lang="zh-CN" altLang="en-US"/>
              <a:t>4等离子体的照射被证明对氮化镓表面的修饰是非常有用的。当CMP在等离子体辐射表面进行时，一层修饰的GaF3通过防止蚀刻坑的形成作为氮化镓的保护层。在短时间（8 min）的CMP时间内，使用氧化铈，获得了一个均方根（rms）粗糙度为0.11 nm的原子平坦表面。左下图为对应右图的</a:t>
            </a:r>
            <a:r>
              <a:rPr lang="en-US" altLang="zh-CN"/>
              <a:t>AFM</a:t>
            </a:r>
            <a:r>
              <a:rPr lang="zh-CN" altLang="en-US"/>
              <a:t>图，可以看出</a:t>
            </a:r>
            <a:r>
              <a:rPr lang="en-US" altLang="zh-CN"/>
              <a:t>RMS</a:t>
            </a:r>
            <a:r>
              <a:rPr lang="zh-CN" altLang="en-US"/>
              <a:t>从</a:t>
            </a:r>
            <a:r>
              <a:rPr lang="en-US" altLang="zh-CN"/>
              <a:t>0.5nm</a:t>
            </a:r>
            <a:r>
              <a:rPr lang="zh-CN" altLang="en-US"/>
              <a:t>变化到</a:t>
            </a:r>
            <a:r>
              <a:rPr lang="en-US" altLang="zh-CN"/>
              <a:t>0.11nm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机械抛光和等离子体蚀刻（例如，等离子体化学汽化加工，PCVM）是相对高效的工艺，但在单独使用时存在一系列缺点，如残余缺陷或高粗糙度。相反，PAP技术结合了机械抛光和PCVM [108]的优越性能，可以实现更高的材料去除率，而没有亚表面损伤从而达到亚纳米粗糙度。</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说是纳米尺度，但随着方法的不断改进，多数方法的粗糙度都达到了原子级</a:t>
            </a:r>
            <a:endParaRPr lang="en-US" altLang="zh-CN" dirty="0"/>
          </a:p>
          <a:p>
            <a:r>
              <a:rPr lang="en-US" altLang="zh-CN" dirty="0"/>
              <a:t>CMP</a:t>
            </a:r>
            <a:r>
              <a:rPr lang="zh-CN" altLang="en-US" dirty="0"/>
              <a:t>化学机械抛光：</a:t>
            </a:r>
            <a:endParaRPr lang="en-US" altLang="zh-CN" dirty="0"/>
          </a:p>
          <a:p>
            <a:r>
              <a:rPr lang="zh-CN" altLang="en-US" dirty="0"/>
              <a:t>研磨液</a:t>
            </a:r>
            <a:r>
              <a:rPr lang="en-US" altLang="zh-CN" dirty="0"/>
              <a:t>Polishing slurry</a:t>
            </a:r>
            <a:r>
              <a:rPr lang="zh-CN" altLang="en-US" dirty="0"/>
              <a:t>在工件表面产生软化层，即减弱表面原子的化学键，再通过磨料</a:t>
            </a:r>
            <a:r>
              <a:rPr lang="en-US" altLang="zh-CN" dirty="0"/>
              <a:t>abrasives</a:t>
            </a:r>
            <a:r>
              <a:rPr lang="zh-CN" altLang="en-US" dirty="0"/>
              <a:t>和工件表面之间的机械相互作用进行去除</a:t>
            </a:r>
            <a:endParaRPr lang="en-US" altLang="zh-CN" dirty="0"/>
          </a:p>
          <a:p>
            <a:r>
              <a:rPr lang="zh-CN" altLang="en-US" dirty="0"/>
              <a:t>在</a:t>
            </a:r>
            <a:r>
              <a:rPr lang="zh-CN" altLang="en-US" b="1" dirty="0"/>
              <a:t>化学反应</a:t>
            </a:r>
            <a:r>
              <a:rPr lang="zh-CN" altLang="en-US" dirty="0"/>
              <a:t>中，研磨液的选择至关重要，根据发生化学修饰的种类和条件的不同极大影响后续的去除速率和粗糙度水平                 （比如传统</a:t>
            </a:r>
            <a:r>
              <a:rPr lang="en-US" altLang="zh-CN" dirty="0"/>
              <a:t>SiO2</a:t>
            </a:r>
            <a:r>
              <a:rPr lang="zh-CN" altLang="en-US" dirty="0"/>
              <a:t>抛光</a:t>
            </a:r>
            <a:r>
              <a:rPr lang="en-US" altLang="zh-CN" dirty="0"/>
              <a:t>YAG</a:t>
            </a:r>
            <a:r>
              <a:rPr lang="zh-CN" altLang="en-US" b="0" i="0" dirty="0">
                <a:solidFill>
                  <a:srgbClr val="555555"/>
                </a:solidFill>
                <a:effectLst/>
                <a:latin typeface="微软雅黑" panose="020B0503020204020204" pitchFamily="34" charset="-122"/>
                <a:ea typeface="微软雅黑" panose="020B0503020204020204" pitchFamily="34" charset="-122"/>
              </a:rPr>
              <a:t>钇铝石榴石</a:t>
            </a:r>
            <a:r>
              <a:rPr lang="en-US" altLang="zh-CN" b="0" i="0" dirty="0">
                <a:solidFill>
                  <a:srgbClr val="555555"/>
                </a:solidFill>
                <a:effectLst/>
                <a:latin typeface="微软雅黑" panose="020B0503020204020204" pitchFamily="34" charset="-122"/>
                <a:ea typeface="微软雅黑" panose="020B0503020204020204" pitchFamily="34" charset="-122"/>
              </a:rPr>
              <a:t>——</a:t>
            </a:r>
            <a:r>
              <a:rPr lang="zh-CN" altLang="en-US" b="0" i="0" dirty="0">
                <a:solidFill>
                  <a:srgbClr val="555555"/>
                </a:solidFill>
                <a:effectLst/>
                <a:latin typeface="微软雅黑" panose="020B0503020204020204" pitchFamily="34" charset="-122"/>
                <a:ea typeface="微软雅黑" panose="020B0503020204020204" pitchFamily="34" charset="-122"/>
              </a:rPr>
              <a:t>一种激光</a:t>
            </a:r>
            <a:r>
              <a:rPr lang="zh-CN" altLang="en-US" dirty="0"/>
              <a:t>材料，速率很低，换成</a:t>
            </a:r>
            <a:r>
              <a:rPr lang="en-US" altLang="zh-CN" sz="1800" b="0" i="0" u="none" strike="noStrike" baseline="0" dirty="0">
                <a:latin typeface="URWPalladioL-Roma"/>
              </a:rPr>
              <a:t>Na2SiO3·5H2O</a:t>
            </a:r>
            <a:r>
              <a:rPr lang="zh-CN" altLang="en-US" sz="1800" b="0" i="0" u="none" strike="noStrike" baseline="0" dirty="0">
                <a:latin typeface="URWPalladioL-Roma"/>
              </a:rPr>
              <a:t>代替</a:t>
            </a:r>
            <a:r>
              <a:rPr lang="en-US" altLang="zh-CN" sz="1800" b="0" i="0" u="none" strike="noStrike" baseline="0" dirty="0">
                <a:latin typeface="URWPalladioL-Roma"/>
              </a:rPr>
              <a:t>Si-OH</a:t>
            </a:r>
            <a:r>
              <a:rPr lang="zh-CN" altLang="en-US" sz="1800" b="0" i="0" u="none" strike="noStrike" baseline="0" dirty="0">
                <a:latin typeface="URWPalladioL-Roma"/>
              </a:rPr>
              <a:t>进行化学作用，</a:t>
            </a:r>
            <a:r>
              <a:rPr lang="en-US" altLang="zh-CN" sz="1800" b="0" i="0" u="none" strike="noStrike" baseline="0" dirty="0">
                <a:latin typeface="URWPalladioL-Roma"/>
              </a:rPr>
              <a:t>ZrO2</a:t>
            </a:r>
            <a:r>
              <a:rPr lang="zh-CN" altLang="en-US" sz="1800" b="0" i="0" u="none" strike="noStrike" baseline="0" dirty="0">
                <a:latin typeface="URWPalladioL-Roma"/>
              </a:rPr>
              <a:t>代替</a:t>
            </a:r>
            <a:r>
              <a:rPr lang="en-US" altLang="zh-CN" sz="1800" b="0" i="0" u="none" strike="noStrike" baseline="0" dirty="0">
                <a:latin typeface="URWPalladioL-Roma"/>
              </a:rPr>
              <a:t>SiO2</a:t>
            </a:r>
            <a:r>
              <a:rPr lang="zh-CN" altLang="en-US" sz="1800" b="0" i="0" u="none" strike="noStrike" baseline="0" dirty="0">
                <a:latin typeface="URWPalladioL-Roma"/>
              </a:rPr>
              <a:t>进行机械作用极大提高抛光速率</a:t>
            </a:r>
            <a:r>
              <a:rPr lang="en-US" altLang="zh-CN" dirty="0"/>
              <a:t>;</a:t>
            </a:r>
            <a:r>
              <a:rPr lang="zh-CN" altLang="en-US" dirty="0"/>
              <a:t>研磨液的酸碱度也会通过影响表面电荷产生影响</a:t>
            </a:r>
            <a:r>
              <a:rPr lang="en-US" altLang="zh-CN" dirty="0"/>
              <a:t>,</a:t>
            </a:r>
            <a:r>
              <a:rPr lang="zh-CN" altLang="en-US" dirty="0"/>
              <a:t>比如碱度高有利于弱化</a:t>
            </a:r>
            <a:r>
              <a:rPr lang="en-US" altLang="zh-CN" dirty="0"/>
              <a:t>Si-Si</a:t>
            </a:r>
            <a:r>
              <a:rPr lang="zh-CN" altLang="en-US" dirty="0"/>
              <a:t>键，需要根据具体工件材料进行选择）</a:t>
            </a:r>
            <a:endParaRPr lang="en-US" altLang="zh-CN" dirty="0"/>
          </a:p>
          <a:p>
            <a:r>
              <a:rPr lang="zh-CN" altLang="en-US" dirty="0"/>
              <a:t>在</a:t>
            </a:r>
            <a:r>
              <a:rPr lang="zh-CN" altLang="en-US" b="1" dirty="0"/>
              <a:t>机械去除</a:t>
            </a:r>
            <a:r>
              <a:rPr lang="zh-CN" altLang="en-US" dirty="0"/>
              <a:t>中，关键的是压强大小的控制，在压强适当小的情况下抛光颗粒自身也可以进行旋转滑动，有利于提高粗糙度水平但降低抛光速率</a:t>
            </a:r>
            <a:endParaRPr lang="en-US" altLang="zh-CN" dirty="0"/>
          </a:p>
          <a:p>
            <a:endParaRPr lang="en-US" altLang="zh-CN" dirty="0"/>
          </a:p>
          <a:p>
            <a:r>
              <a:rPr lang="en-US" altLang="zh-CN" dirty="0"/>
              <a:t>BP</a:t>
            </a:r>
            <a:r>
              <a:rPr lang="zh-CN" altLang="en-US" dirty="0"/>
              <a:t>气囊抛光</a:t>
            </a:r>
            <a:r>
              <a:rPr lang="en-US" altLang="zh-CN" dirty="0"/>
              <a:t>:</a:t>
            </a:r>
            <a:r>
              <a:rPr lang="zh-CN" altLang="en-US" dirty="0"/>
              <a:t>基本原理同化学机械抛光一致，但是气囊的设计给压强控制更高的精度和更多的自由度</a:t>
            </a:r>
            <a:endParaRPr lang="en-US" altLang="zh-CN" dirty="0"/>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1B1BE452-CFFB-45A4-ADDB-C0F8DEFEE9F4}"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FJP</a:t>
            </a:r>
            <a:r>
              <a:rPr lang="zh-CN" altLang="en-US" dirty="0"/>
              <a:t>射流抛光：</a:t>
            </a:r>
            <a:r>
              <a:rPr lang="zh-CN" altLang="en-US" sz="1800" b="0" i="0" u="none" strike="noStrike" baseline="0" dirty="0">
                <a:latin typeface="宋体" panose="02010600030101010101" pitchFamily="2" charset="-122"/>
                <a:ea typeface="宋体" panose="02010600030101010101" pitchFamily="2" charset="-122"/>
              </a:rPr>
              <a:t>在喷射压力作用下将混有微细抛光颗粒的流体束对光学元件表面进行碰撞冲蚀作用达到抛光的目的。利用小直径喷嘴得到作用范围小的流体束可以对各种精细结构进行抛光；由于抛光浆液输送压力、流速和空气干扰等因素的影响，稳定性受到挑战</a:t>
            </a:r>
            <a:endParaRPr lang="en-US" altLang="zh-CN" dirty="0"/>
          </a:p>
          <a:p>
            <a:endParaRPr lang="en-US" altLang="zh-CN" dirty="0"/>
          </a:p>
          <a:p>
            <a:r>
              <a:rPr lang="en-US" altLang="zh-CN" dirty="0"/>
              <a:t>MRF</a:t>
            </a:r>
            <a:r>
              <a:rPr lang="zh-CN" altLang="en-US" dirty="0"/>
              <a:t>磁流变抛光：抛光轮将带有磨料颗粒的磁流变液到工件表面，在抛光轮和工件之间，磁场梯度使得抛光液聚集进而形成独特的压力分布，施加剪切力进行材料去除</a:t>
            </a:r>
            <a:r>
              <a:rPr lang="en-US" altLang="zh-CN" dirty="0"/>
              <a:t>;       </a:t>
            </a:r>
          </a:p>
          <a:p>
            <a:r>
              <a:rPr lang="zh-CN" altLang="en-US" dirty="0"/>
              <a:t>具有较高的峰值去除率和较小的作用区域，使其适合于去除部件中的中、高频残留物（下面那句没必要读）</a:t>
            </a:r>
            <a:endParaRPr lang="en-US" altLang="zh-CN" dirty="0"/>
          </a:p>
          <a:p>
            <a:endParaRPr lang="en-US" altLang="zh-CN" dirty="0"/>
          </a:p>
          <a:p>
            <a:r>
              <a:rPr lang="zh-CN" altLang="en-US" dirty="0"/>
              <a:t>两种方式都属于直接的机械作用去除但是已经脱离了传统的施加力的方式</a:t>
            </a:r>
          </a:p>
        </p:txBody>
      </p:sp>
      <p:sp>
        <p:nvSpPr>
          <p:cNvPr id="4" name="灯片编号占位符 3"/>
          <p:cNvSpPr>
            <a:spLocks noGrp="1"/>
          </p:cNvSpPr>
          <p:nvPr>
            <p:ph type="sldNum" sz="quarter" idx="5"/>
          </p:nvPr>
        </p:nvSpPr>
        <p:spPr/>
        <p:txBody>
          <a:bodyPr/>
          <a:lstStyle/>
          <a:p>
            <a:fld id="{1B1BE452-CFFB-45A4-ADDB-C0F8DEFEE9F4}"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计算机数字控制技术和多元化测量技术的发展进一步提高了粗糙度水平，达到原子级或近原子级，进入了</a:t>
            </a:r>
            <a:r>
              <a:rPr lang="en-US" altLang="zh-CN" dirty="0"/>
              <a:t>ACS</a:t>
            </a:r>
            <a:r>
              <a:rPr lang="zh-CN" altLang="en-US" dirty="0"/>
              <a:t>（</a:t>
            </a:r>
            <a:r>
              <a:rPr lang="en-US" altLang="zh-CN" dirty="0"/>
              <a:t>atom and close-to-atomic scale)</a:t>
            </a:r>
            <a:r>
              <a:rPr lang="zh-CN" altLang="en-US" dirty="0"/>
              <a:t>纪元</a:t>
            </a:r>
            <a:endParaRPr lang="en-US" altLang="zh-CN" dirty="0"/>
          </a:p>
          <a:p>
            <a:r>
              <a:rPr lang="zh-CN" altLang="en-US" dirty="0"/>
              <a:t>下面简要介绍弹性发射加工和催化剂辅助刻蚀</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B1BE452-CFFB-45A4-ADDB-C0F8DEFEE9F4}"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EEM</a:t>
            </a:r>
            <a:r>
              <a:rPr lang="zh-CN" altLang="en-US" dirty="0"/>
              <a:t>弹性发射加工：抛光头带动加工液流动，在抛光头和工件之间形成一层不可压缩的流体，粉末颗粒受到流体剪切力运动，以小角度冲击工件表面去除表层原子；他们之间的机械作用能比表面原子化学键弱两个量级，而且可以检测到新化学键的形成，所以原子去除依靠粉末颗粒与工件表面之间微弱的化学作用。  所以粉末颗粒的选择</a:t>
            </a:r>
            <a:r>
              <a:rPr lang="en-US" altLang="zh-CN" dirty="0"/>
              <a:t>…..</a:t>
            </a:r>
            <a:r>
              <a:rPr lang="zh-CN" altLang="en-US" dirty="0"/>
              <a:t>因为基本不存在晶体结构损伤更有利于非</a:t>
            </a:r>
            <a:r>
              <a:rPr lang="zh-CN" altLang="en-US" dirty="0">
                <a:solidFill>
                  <a:schemeClr val="bg1"/>
                </a:solidFill>
              </a:rPr>
              <a:t>平面组件的加工</a:t>
            </a:r>
            <a:endParaRPr lang="en-US" altLang="zh-CN" dirty="0">
              <a:solidFill>
                <a:schemeClr val="bg1"/>
              </a:solidFill>
            </a:endParaRPr>
          </a:p>
          <a:p>
            <a:endParaRPr lang="en-US" altLang="zh-CN" dirty="0"/>
          </a:p>
          <a:p>
            <a:r>
              <a:rPr lang="en-US" altLang="zh-CN" dirty="0"/>
              <a:t>CARE</a:t>
            </a:r>
            <a:r>
              <a:rPr lang="zh-CN" altLang="en-US" dirty="0"/>
              <a:t>催化剂辅助刻蚀：催化剂薄膜与工件接触使得其表面一定厚度范围内成为活性区域，通过浸泡在刻蚀液里面将这一区域优先去除；也是一种纯化学反应，利用这种方法处理</a:t>
            </a:r>
            <a:r>
              <a:rPr lang="en-US" altLang="zh-CN" sz="1800" b="0" i="0" u="none" strike="noStrike" baseline="0" dirty="0">
                <a:latin typeface="URWPalladioL-Roma"/>
              </a:rPr>
              <a:t>4H-SiC</a:t>
            </a:r>
            <a:r>
              <a:rPr lang="zh-CN" altLang="en-US" sz="1800" b="0" i="0" u="none" strike="noStrike" baseline="0" dirty="0">
                <a:latin typeface="URWPalladioL-Roma"/>
              </a:rPr>
              <a:t>可以达到原子级粗糙度</a:t>
            </a:r>
            <a:r>
              <a:rPr lang="zh-CN" altLang="en-US" dirty="0"/>
              <a:t>  </a:t>
            </a:r>
            <a:endParaRPr lang="en-US" altLang="zh-CN" dirty="0"/>
          </a:p>
          <a:p>
            <a:r>
              <a:rPr lang="zh-CN" altLang="en-US" dirty="0"/>
              <a:t>那可想而知催化剂薄膜自身的平整程度对表面粗糙度有极大的影响； 最初的方案主要适用于</a:t>
            </a:r>
            <a:r>
              <a:rPr lang="en-US" altLang="zh-CN" dirty="0" err="1"/>
              <a:t>SiC</a:t>
            </a:r>
            <a:r>
              <a:rPr lang="zh-CN" altLang="en-US" dirty="0"/>
              <a:t>，通过其他化学反应的设计如添加特定金属电极辅助等可扩展到</a:t>
            </a:r>
            <a:r>
              <a:rPr lang="en-US" altLang="zh-CN" dirty="0"/>
              <a:t>Si</a:t>
            </a:r>
            <a:r>
              <a:rPr lang="zh-CN" altLang="en-US" dirty="0"/>
              <a:t>和</a:t>
            </a:r>
            <a:r>
              <a:rPr lang="en-US" altLang="zh-CN" dirty="0"/>
              <a:t>GaAs</a:t>
            </a:r>
            <a:r>
              <a:rPr lang="zh-CN" altLang="en-US" dirty="0"/>
              <a:t>等材料的抛光</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1B1BE452-CFFB-45A4-ADDB-C0F8DEFEE9F4}"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对于一些难以加工的材料，如</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zh-CN" altLang="en-US" b="0" i="0" dirty="0">
                <a:solidFill>
                  <a:srgbClr val="000000"/>
                </a:solidFill>
                <a:effectLst/>
                <a:latin typeface="微软雅黑" panose="020B0503020204020204" pitchFamily="34" charset="-122"/>
                <a:ea typeface="微软雅黑" panose="020B0503020204020204" pitchFamily="34" charset="-122"/>
              </a:rPr>
              <a:t>、蓝宝石和金刚石，我们提出了一种称为等离子辅助抛光</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的干式抛光技术，该技术将大气压等离子体辐照表面改性与软磨料抛光去除改性层相结合</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（帮助理解：</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是用等离子体辐照表面改性，将表面的硬度降低，更容易被软磨料石打磨）</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单晶碳化硅</a:t>
            </a:r>
            <a:r>
              <a:rPr lang="en-US" altLang="zh-CN" b="0" i="0" dirty="0">
                <a:solidFill>
                  <a:srgbClr val="000000"/>
                </a:solidFill>
                <a:effectLst/>
                <a:latin typeface="微软雅黑" panose="020B0503020204020204" pitchFamily="34" charset="-122"/>
                <a:ea typeface="微软雅黑" panose="020B0503020204020204" pitchFamily="34" charset="-122"/>
              </a:rPr>
              <a:t>(4H-SiC)</a:t>
            </a:r>
            <a:r>
              <a:rPr lang="zh-CN" altLang="en-US" b="0" i="0" dirty="0">
                <a:solidFill>
                  <a:srgbClr val="000000"/>
                </a:solidFill>
                <a:effectLst/>
                <a:latin typeface="微软雅黑" panose="020B0503020204020204" pitchFamily="34" charset="-122"/>
                <a:ea typeface="微软雅黑" panose="020B0503020204020204" pitchFamily="34" charset="-122"/>
              </a:rPr>
              <a:t>优异的电气和机械性能，它被认为是大功率、高频和高温应用中最具吸引力的材料之一。</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氮化镓</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en-US" altLang="zh-CN" b="0" i="0" dirty="0" err="1">
                <a:solidFill>
                  <a:srgbClr val="000000"/>
                </a:solidFill>
                <a:effectLst/>
                <a:latin typeface="微软雅黑" panose="020B0503020204020204" pitchFamily="34" charset="-122"/>
                <a:ea typeface="微软雅黑" panose="020B0503020204020204" pitchFamily="34" charset="-122"/>
              </a:rPr>
              <a:t>GaN</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具有宽的直接跃迁带隙和高击穿电场等优异的性能，被认为是发光二极管、场效应晶体管和其他大功率高频电子器件最有前途的材料之一。通常，氮化镓薄膜生长在蓝宝石、碳化硅和硅等外源衬底上。</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单晶金刚石</a:t>
            </a:r>
            <a:r>
              <a:rPr lang="en-US" altLang="zh-CN" b="0" i="0" dirty="0">
                <a:solidFill>
                  <a:srgbClr val="000000"/>
                </a:solidFill>
                <a:effectLst/>
                <a:latin typeface="微软雅黑" panose="020B0503020204020204" pitchFamily="34" charset="-122"/>
                <a:ea typeface="微软雅黑" panose="020B0503020204020204" pitchFamily="34" charset="-122"/>
              </a:rPr>
              <a:t>(SCD)</a:t>
            </a:r>
            <a:r>
              <a:rPr lang="zh-CN" altLang="en-US" b="0" i="0" dirty="0">
                <a:solidFill>
                  <a:srgbClr val="000000"/>
                </a:solidFill>
                <a:effectLst/>
                <a:latin typeface="微软雅黑" panose="020B0503020204020204" pitchFamily="34" charset="-122"/>
                <a:ea typeface="微软雅黑" panose="020B0503020204020204" pitchFamily="34" charset="-122"/>
              </a:rPr>
              <a:t>具有宽带隙</a:t>
            </a:r>
            <a:r>
              <a:rPr lang="en-US" altLang="zh-CN" b="0" i="0" dirty="0">
                <a:solidFill>
                  <a:srgbClr val="000000"/>
                </a:solidFill>
                <a:effectLst/>
                <a:latin typeface="微软雅黑" panose="020B0503020204020204" pitchFamily="34" charset="-122"/>
                <a:ea typeface="微软雅黑" panose="020B0503020204020204" pitchFamily="34" charset="-122"/>
              </a:rPr>
              <a:t>(5.5 eV)</a:t>
            </a:r>
            <a:r>
              <a:rPr lang="zh-CN" altLang="en-US" b="0" i="0" dirty="0">
                <a:solidFill>
                  <a:srgbClr val="000000"/>
                </a:solidFill>
                <a:effectLst/>
                <a:latin typeface="微软雅黑" panose="020B0503020204020204" pitchFamily="34" charset="-122"/>
                <a:ea typeface="微软雅黑" panose="020B0503020204020204" pitchFamily="34" charset="-122"/>
              </a:rPr>
              <a:t>、高击穿场</a:t>
            </a:r>
            <a:r>
              <a:rPr lang="en-US" altLang="zh-CN" b="0" i="0" dirty="0">
                <a:solidFill>
                  <a:srgbClr val="000000"/>
                </a:solidFill>
                <a:effectLst/>
                <a:latin typeface="微软雅黑" panose="020B0503020204020204" pitchFamily="34" charset="-122"/>
                <a:ea typeface="微软雅黑" panose="020B0503020204020204" pitchFamily="34" charset="-122"/>
              </a:rPr>
              <a:t>(&gt;10 MV/cm)</a:t>
            </a:r>
            <a:r>
              <a:rPr lang="zh-CN" altLang="en-US" b="0" i="0" dirty="0">
                <a:solidFill>
                  <a:srgbClr val="000000"/>
                </a:solidFill>
                <a:effectLst/>
                <a:latin typeface="微软雅黑" panose="020B0503020204020204" pitchFamily="34" charset="-122"/>
                <a:ea typeface="微软雅黑" panose="020B0503020204020204" pitchFamily="34" charset="-122"/>
              </a:rPr>
              <a:t>和高导热系数</a:t>
            </a:r>
            <a:r>
              <a:rPr lang="en-US" altLang="zh-CN" b="0" i="0" dirty="0">
                <a:solidFill>
                  <a:srgbClr val="000000"/>
                </a:solidFill>
                <a:effectLst/>
                <a:latin typeface="微软雅黑" panose="020B0503020204020204" pitchFamily="34" charset="-122"/>
                <a:ea typeface="微软雅黑" panose="020B0503020204020204" pitchFamily="34" charset="-122"/>
              </a:rPr>
              <a:t>(2000 W/</a:t>
            </a:r>
            <a:r>
              <a:rPr lang="en-US" altLang="zh-CN" b="0" i="0" dirty="0" err="1">
                <a:solidFill>
                  <a:srgbClr val="000000"/>
                </a:solidFill>
                <a:effectLst/>
                <a:latin typeface="微软雅黑" panose="020B0503020204020204" pitchFamily="34" charset="-122"/>
                <a:ea typeface="微软雅黑" panose="020B0503020204020204" pitchFamily="34" charset="-122"/>
              </a:rPr>
              <a:t>mK</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等优异的电子和热性能，被认为是下一代半导体功率器件的理想材料</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这些材料要应用于器件，没有亚表面损伤层的原子平面是必不可少的，而这些材料又都是比较硬并且化学惰性的，因此传统的改性方法在这里不太适用。</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PAP</a:t>
            </a:r>
            <a:r>
              <a:rPr lang="zh-CN" altLang="en-US" dirty="0"/>
              <a:t>方法针对不同的材料选择的修饰材料、处理气体的种类以及流速、以及用到的射频脉冲的功率、磨料石的尺寸分别不同，打磨完之后的粗糙程度也有很大差异，从下面几幅</a:t>
            </a:r>
            <a:r>
              <a:rPr lang="en-US" altLang="zh-CN" dirty="0"/>
              <a:t>AFM</a:t>
            </a:r>
            <a:r>
              <a:rPr lang="zh-CN" altLang="en-US" dirty="0"/>
              <a:t>的图像就可以看出，下面分别具体讲述一下在碳化硅表面、氮化镓表面以及单晶金刚石表面做等离子体辅助抛光的具体原理以及流程和得到的结果。</a:t>
            </a:r>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b="0" i="0" dirty="0">
                <a:solidFill>
                  <a:srgbClr val="000000"/>
                </a:solidFill>
                <a:effectLst/>
                <a:latin typeface="微软雅黑" panose="020B0503020204020204" pitchFamily="34" charset="-122"/>
                <a:ea typeface="微软雅黑" panose="020B0503020204020204" pitchFamily="34" charset="-122"/>
              </a:rPr>
              <a:t>由于工艺气体产生的自由基具有不同的化学改性能力，因此前体气体的种类决定了改性的效率。</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材料的去除效率高于以</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作为前驱体气体，如图</a:t>
            </a:r>
            <a:r>
              <a:rPr lang="en-US" altLang="zh-CN" b="0" i="0" dirty="0">
                <a:solidFill>
                  <a:srgbClr val="000000"/>
                </a:solidFill>
                <a:effectLst/>
                <a:latin typeface="微软雅黑" panose="020B0503020204020204" pitchFamily="34" charset="-122"/>
                <a:ea typeface="微软雅黑" panose="020B0503020204020204" pitchFamily="34" charset="-122"/>
              </a:rPr>
              <a:t>a</a:t>
            </a:r>
            <a:r>
              <a:rPr lang="zh-CN" altLang="en-US" b="0" i="0" dirty="0">
                <a:solidFill>
                  <a:srgbClr val="000000"/>
                </a:solidFill>
                <a:effectLst/>
                <a:latin typeface="微软雅黑" panose="020B0503020204020204" pitchFamily="34" charset="-122"/>
                <a:ea typeface="微软雅黑" panose="020B0503020204020204" pitchFamily="34" charset="-122"/>
              </a:rPr>
              <a:t>所示。这是因为</a:t>
            </a:r>
            <a:r>
              <a:rPr lang="en-US" altLang="zh-CN" b="0" i="0" dirty="0">
                <a:solidFill>
                  <a:srgbClr val="000000"/>
                </a:solidFill>
                <a:effectLst/>
                <a:latin typeface="微软雅黑" panose="020B0503020204020204" pitchFamily="34" charset="-122"/>
                <a:ea typeface="微软雅黑" panose="020B0503020204020204" pitchFamily="34" charset="-122"/>
              </a:rPr>
              <a:t>H2O</a:t>
            </a:r>
            <a:r>
              <a:rPr lang="zh-CN" altLang="en-US" b="0" i="0" dirty="0">
                <a:solidFill>
                  <a:srgbClr val="000000"/>
                </a:solidFill>
                <a:effectLst/>
                <a:latin typeface="微软雅黑" panose="020B0503020204020204" pitchFamily="34" charset="-122"/>
                <a:ea typeface="微软雅黑" panose="020B0503020204020204" pitchFamily="34" charset="-122"/>
              </a:rPr>
              <a:t>生成的</a:t>
            </a:r>
            <a:r>
              <a:rPr lang="en-US" altLang="zh-CN" b="0" i="0" dirty="0">
                <a:solidFill>
                  <a:srgbClr val="000000"/>
                </a:solidFill>
                <a:effectLst/>
                <a:latin typeface="微软雅黑" panose="020B0503020204020204" pitchFamily="34" charset="-122"/>
                <a:ea typeface="微软雅黑" panose="020B0503020204020204" pitchFamily="34" charset="-122"/>
              </a:rPr>
              <a:t>OH</a:t>
            </a:r>
            <a:r>
              <a:rPr lang="zh-CN" altLang="en-US" b="0" i="0" dirty="0">
                <a:solidFill>
                  <a:srgbClr val="000000"/>
                </a:solidFill>
                <a:effectLst/>
                <a:latin typeface="微软雅黑" panose="020B0503020204020204" pitchFamily="34" charset="-122"/>
                <a:ea typeface="微软雅黑" panose="020B0503020204020204" pitchFamily="34" charset="-122"/>
              </a:rPr>
              <a:t>自由基比</a:t>
            </a:r>
            <a:r>
              <a:rPr lang="en-US" altLang="zh-CN" b="0" i="0" dirty="0">
                <a:solidFill>
                  <a:srgbClr val="000000"/>
                </a:solidFill>
                <a:effectLst/>
                <a:latin typeface="微软雅黑" panose="020B0503020204020204" pitchFamily="34" charset="-122"/>
                <a:ea typeface="微软雅黑" panose="020B0503020204020204" pitchFamily="34" charset="-122"/>
              </a:rPr>
              <a:t>O2</a:t>
            </a:r>
            <a:r>
              <a:rPr lang="zh-CN" altLang="en-US" b="0" i="0" dirty="0">
                <a:solidFill>
                  <a:srgbClr val="000000"/>
                </a:solidFill>
                <a:effectLst/>
                <a:latin typeface="微软雅黑" panose="020B0503020204020204" pitchFamily="34" charset="-122"/>
                <a:ea typeface="微软雅黑" panose="020B0503020204020204" pitchFamily="34" charset="-122"/>
              </a:rPr>
              <a:t>生成的</a:t>
            </a:r>
            <a:r>
              <a:rPr lang="en-US" altLang="zh-CN" b="0" i="0" dirty="0">
                <a:solidFill>
                  <a:srgbClr val="000000"/>
                </a:solidFill>
                <a:effectLst/>
                <a:latin typeface="微软雅黑" panose="020B0503020204020204" pitchFamily="34" charset="-122"/>
                <a:ea typeface="微软雅黑" panose="020B0503020204020204" pitchFamily="34" charset="-122"/>
              </a:rPr>
              <a:t>O</a:t>
            </a:r>
            <a:r>
              <a:rPr lang="zh-CN" altLang="en-US" b="0" i="0" dirty="0">
                <a:solidFill>
                  <a:srgbClr val="000000"/>
                </a:solidFill>
                <a:effectLst/>
                <a:latin typeface="微软雅黑" panose="020B0503020204020204" pitchFamily="34" charset="-122"/>
                <a:ea typeface="微软雅黑" panose="020B0503020204020204" pitchFamily="34" charset="-122"/>
              </a:rPr>
              <a:t>自由基具有更高的氧化能力。</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latin typeface="微软雅黑" panose="020B0503020204020204" pitchFamily="34" charset="-122"/>
                <a:ea typeface="微软雅黑" panose="020B0503020204020204" pitchFamily="34" charset="-122"/>
              </a:rPr>
              <a:t>在</a:t>
            </a:r>
            <a:r>
              <a:rPr lang="en-US" altLang="zh-CN" b="0" i="0" dirty="0">
                <a:solidFill>
                  <a:srgbClr val="000000"/>
                </a:solidFill>
                <a:effectLst/>
                <a:latin typeface="微软雅黑" panose="020B0503020204020204" pitchFamily="34" charset="-122"/>
                <a:ea typeface="微软雅黑" panose="020B0503020204020204" pitchFamily="34" charset="-122"/>
              </a:rPr>
              <a:t>PAP</a:t>
            </a:r>
            <a:r>
              <a:rPr lang="zh-CN" altLang="en-US" b="0" i="0" dirty="0">
                <a:solidFill>
                  <a:srgbClr val="000000"/>
                </a:solidFill>
                <a:effectLst/>
                <a:latin typeface="微软雅黑" panose="020B0503020204020204" pitchFamily="34" charset="-122"/>
                <a:ea typeface="微软雅黑" panose="020B0503020204020204" pitchFamily="34" charset="-122"/>
              </a:rPr>
              <a:t>中，化学反应和磨料抛光同时发生。由于四种</a:t>
            </a:r>
            <a:r>
              <a:rPr lang="en-US" altLang="zh-CN" b="0" i="0" dirty="0">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阶梯形在单元槽中的氧化率的值不同（悬挂键的数量严重影响氧化速率），氧化过程优先导致</a:t>
            </a:r>
            <a:r>
              <a:rPr lang="en-US" altLang="zh-CN" b="0" i="0" dirty="0">
                <a:solidFill>
                  <a:srgbClr val="000000"/>
                </a:solidFill>
                <a:effectLst/>
                <a:latin typeface="微软雅黑" panose="020B0503020204020204" pitchFamily="34" charset="-122"/>
                <a:ea typeface="微软雅黑" panose="020B0503020204020204" pitchFamily="34" charset="-122"/>
              </a:rPr>
              <a:t>4H-SiC</a:t>
            </a:r>
            <a:r>
              <a:rPr lang="zh-CN" altLang="en-US" b="0" i="0" dirty="0">
                <a:solidFill>
                  <a:srgbClr val="000000"/>
                </a:solidFill>
                <a:effectLst/>
                <a:latin typeface="微软雅黑" panose="020B0503020204020204" pitchFamily="34" charset="-122"/>
                <a:ea typeface="微软雅黑" panose="020B0503020204020204" pitchFamily="34" charset="-122"/>
              </a:rPr>
              <a:t>单元槽中台阶宽度不同，形成</a:t>
            </a:r>
            <a:r>
              <a:rPr lang="en-US" altLang="zh-CN" b="0" i="0" dirty="0">
                <a:solidFill>
                  <a:srgbClr val="000000"/>
                </a:solidFill>
                <a:effectLst/>
                <a:latin typeface="微软雅黑" panose="020B0503020204020204" pitchFamily="34" charset="-122"/>
                <a:ea typeface="微软雅黑" panose="020B0503020204020204" pitchFamily="34" charset="-122"/>
              </a:rPr>
              <a:t>a-b-a*-b*</a:t>
            </a:r>
            <a:r>
              <a:rPr lang="zh-CN" altLang="en-US" b="0" i="0" dirty="0">
                <a:solidFill>
                  <a:srgbClr val="000000"/>
                </a:solidFill>
                <a:effectLst/>
                <a:latin typeface="微软雅黑" panose="020B0503020204020204" pitchFamily="34" charset="-122"/>
                <a:ea typeface="微软雅黑" panose="020B0503020204020204" pitchFamily="34" charset="-122"/>
              </a:rPr>
              <a:t>型阶梯阶梯形结构。另一方面，在磨料抛光过程中，首先去除改性层。然后，在台阶边缘与</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发生磨粒接触，并引入应变。随着这一过程的重复，</a:t>
            </a:r>
            <a:r>
              <a:rPr lang="en-US" altLang="zh-CN" b="0" i="0" dirty="0">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梯田从台阶边缘移除。由于磨料抛光是一种物理去除过程，因此抛光对四种硅</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碳阶地的去除率</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en-US" altLang="zh-CN" b="0" i="0" dirty="0" err="1">
                <a:solidFill>
                  <a:srgbClr val="000000"/>
                </a:solidFill>
                <a:effectLst/>
                <a:latin typeface="微软雅黑" panose="020B0503020204020204" pitchFamily="34" charset="-122"/>
                <a:ea typeface="微软雅黑" panose="020B0503020204020204" pitchFamily="34" charset="-122"/>
              </a:rPr>
              <a:t>rpol</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是相同的。这意味着磨料抛光优先导致均匀的台阶宽度，从而产生</a:t>
            </a:r>
            <a:r>
              <a:rPr lang="en-US" altLang="zh-CN" b="0" i="0" dirty="0">
                <a:solidFill>
                  <a:srgbClr val="000000"/>
                </a:solidFill>
                <a:effectLst/>
                <a:latin typeface="微软雅黑" panose="020B0503020204020204" pitchFamily="34" charset="-122"/>
                <a:ea typeface="微软雅黑" panose="020B0503020204020204" pitchFamily="34" charset="-122"/>
              </a:rPr>
              <a:t>a</a:t>
            </a:r>
            <a:r>
              <a:rPr lang="zh-CN" altLang="en-US" b="0" i="0" dirty="0">
                <a:solidFill>
                  <a:srgbClr val="000000"/>
                </a:solidFill>
                <a:effectLst/>
                <a:latin typeface="微软雅黑" panose="020B0503020204020204" pitchFamily="34" charset="-122"/>
                <a:ea typeface="微软雅黑" panose="020B0503020204020204" pitchFamily="34" charset="-122"/>
              </a:rPr>
              <a:t>型阶梯阶地结构。在上述抛光技术中，化学改性和物理去除都发生。认为在不同的抛光条件下，化学改性与物理去除之间的平衡是不同的，从而导致了不同类型的台阶结构。</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latin typeface="微软雅黑" panose="020B0503020204020204" pitchFamily="34" charset="-122"/>
                <a:ea typeface="微软雅黑" panose="020B0503020204020204" pitchFamily="34" charset="-122"/>
              </a:rPr>
              <a:t>从图</a:t>
            </a:r>
            <a:r>
              <a:rPr lang="en-US" altLang="zh-CN" b="0" i="0" dirty="0">
                <a:solidFill>
                  <a:srgbClr val="000000"/>
                </a:solidFill>
                <a:effectLst/>
                <a:latin typeface="微软雅黑" panose="020B0503020204020204" pitchFamily="34" charset="-122"/>
                <a:ea typeface="微软雅黑" panose="020B0503020204020204" pitchFamily="34" charset="-122"/>
              </a:rPr>
              <a:t>a 4H-SiC (0001)</a:t>
            </a:r>
            <a:r>
              <a:rPr lang="zh-CN" altLang="en-US" b="0" i="0" dirty="0">
                <a:solidFill>
                  <a:srgbClr val="000000"/>
                </a:solidFill>
                <a:effectLst/>
                <a:latin typeface="微软雅黑" panose="020B0503020204020204" pitchFamily="34" charset="-122"/>
                <a:ea typeface="微软雅黑" panose="020B0503020204020204" pitchFamily="34" charset="-122"/>
              </a:rPr>
              <a:t>表面上阶梯结构的键结构示意图上可以看出</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只有一个悬挂键（</a:t>
            </a:r>
            <a:r>
              <a:rPr lang="en-US" altLang="zh-CN" b="0" i="0" dirty="0">
                <a:solidFill>
                  <a:srgbClr val="000000"/>
                </a:solidFill>
                <a:effectLst/>
                <a:latin typeface="微软雅黑" panose="020B0503020204020204" pitchFamily="34" charset="-122"/>
                <a:ea typeface="微软雅黑" panose="020B0503020204020204" pitchFamily="34" charset="-122"/>
              </a:rPr>
              <a:t>dangling bond)</a:t>
            </a:r>
            <a:r>
              <a:rPr lang="zh-CN" altLang="en-US" b="0" i="0" dirty="0">
                <a:solidFill>
                  <a:srgbClr val="000000"/>
                </a:solidFill>
                <a:effectLst/>
                <a:latin typeface="微软雅黑" panose="020B0503020204020204" pitchFamily="34" charset="-122"/>
                <a:ea typeface="微软雅黑" panose="020B0503020204020204" pitchFamily="34" charset="-122"/>
              </a:rPr>
              <a:t>，而</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有两个悬挂键。当氧化或抛光</a:t>
            </a:r>
            <a:r>
              <a:rPr lang="en-US" altLang="zh-CN" b="0" i="0" dirty="0">
                <a:solidFill>
                  <a:srgbClr val="000000"/>
                </a:solidFill>
                <a:effectLst/>
                <a:latin typeface="微软雅黑" panose="020B0503020204020204" pitchFamily="34" charset="-122"/>
                <a:ea typeface="微软雅黑" panose="020B0503020204020204" pitchFamily="34" charset="-122"/>
              </a:rPr>
              <a:t>4H-SiC</a:t>
            </a:r>
            <a:r>
              <a:rPr lang="zh-CN" altLang="en-US" b="0" i="0" dirty="0">
                <a:solidFill>
                  <a:srgbClr val="000000"/>
                </a:solidFill>
                <a:effectLst/>
                <a:latin typeface="微软雅黑" panose="020B0503020204020204" pitchFamily="34" charset="-122"/>
                <a:ea typeface="微软雅黑" panose="020B0503020204020204" pitchFamily="34" charset="-122"/>
              </a:rPr>
              <a:t>时，化学反应或物理去除从台阶边缘开始，因为台阶边缘的原子最不稳定。因此，台阶边缘悬挂键的数量强烈影响梯田的氧化速率</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en-US" altLang="zh-CN" b="0" i="0" dirty="0" err="1">
                <a:solidFill>
                  <a:srgbClr val="000000"/>
                </a:solidFill>
                <a:effectLst/>
                <a:latin typeface="微软雅黑" panose="020B0503020204020204" pitchFamily="34" charset="-122"/>
                <a:ea typeface="微软雅黑" panose="020B0503020204020204" pitchFamily="34" charset="-122"/>
              </a:rPr>
              <a:t>roxi</a:t>
            </a:r>
            <a:r>
              <a:rPr lang="en-US" altLang="zh-CN" b="0" i="0" dirty="0">
                <a:solidFill>
                  <a:srgbClr val="000000"/>
                </a:solidFill>
                <a:effectLst/>
                <a:latin typeface="微软雅黑" panose="020B0503020204020204" pitchFamily="34" charset="-122"/>
                <a:ea typeface="微软雅黑" panose="020B0503020204020204" pitchFamily="34" charset="-122"/>
              </a:rPr>
              <a:t>).</a:t>
            </a:r>
          </a:p>
          <a:p>
            <a:pPr algn="just"/>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已有报道指出，根据与以下两层的物理关系，</a:t>
            </a:r>
            <a:r>
              <a:rPr lang="en-US" altLang="zh-CN" b="0" i="0" dirty="0">
                <a:solidFill>
                  <a:srgbClr val="000000"/>
                </a:solidFill>
                <a:effectLst/>
                <a:latin typeface="微软雅黑" panose="020B0503020204020204" pitchFamily="34" charset="-122"/>
                <a:ea typeface="微软雅黑" panose="020B0503020204020204" pitchFamily="34" charset="-122"/>
              </a:rPr>
              <a:t>4H-</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中存在</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两种类型的</a:t>
            </a:r>
            <a:r>
              <a:rPr lang="en-US" altLang="zh-CN" b="0" i="0" dirty="0">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阶地</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根据先前的计算结果，在</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梯田上沉积新层所需的额外能量远高于</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梯田</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换句话说，</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梯田比</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梯田稳定得多。在此计算结果的基础上，</a:t>
            </a:r>
            <a:r>
              <a:rPr lang="en-US" altLang="zh-CN" b="0" i="0" dirty="0">
                <a:solidFill>
                  <a:srgbClr val="000000"/>
                </a:solidFill>
                <a:effectLst/>
                <a:latin typeface="微软雅黑" panose="020B0503020204020204" pitchFamily="34" charset="-122"/>
                <a:ea typeface="微软雅黑" panose="020B0503020204020204" pitchFamily="34" charset="-122"/>
              </a:rPr>
              <a:t>Arima</a:t>
            </a:r>
            <a:r>
              <a:rPr lang="zh-CN" altLang="en-US" b="0" i="0" dirty="0">
                <a:solidFill>
                  <a:srgbClr val="000000"/>
                </a:solidFill>
                <a:effectLst/>
                <a:latin typeface="微软雅黑" panose="020B0503020204020204" pitchFamily="34" charset="-122"/>
                <a:ea typeface="微软雅黑" panose="020B0503020204020204" pitchFamily="34" charset="-122"/>
              </a:rPr>
              <a:t>等人提出了</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阶地的蚀刻速率不同，导致在催化剂参考蚀刻过程中产生</a:t>
            </a:r>
            <a:r>
              <a:rPr lang="en-US" altLang="zh-CN" b="0" i="0" dirty="0">
                <a:solidFill>
                  <a:srgbClr val="000000"/>
                </a:solidFill>
                <a:effectLst/>
                <a:latin typeface="微软雅黑" panose="020B0503020204020204" pitchFamily="34" charset="-122"/>
                <a:ea typeface="微软雅黑" panose="020B0503020204020204" pitchFamily="34" charset="-122"/>
              </a:rPr>
              <a:t>a-b</a:t>
            </a:r>
            <a:r>
              <a:rPr lang="zh-CN" altLang="en-US" b="0" i="0" dirty="0">
                <a:solidFill>
                  <a:srgbClr val="000000"/>
                </a:solidFill>
                <a:effectLst/>
                <a:latin typeface="微软雅黑" panose="020B0503020204020204" pitchFamily="34" charset="-122"/>
                <a:ea typeface="微软雅黑" panose="020B0503020204020204" pitchFamily="34" charset="-122"/>
              </a:rPr>
              <a:t>型阶梯阶地结构</a:t>
            </a:r>
            <a:r>
              <a:rPr lang="en-US" altLang="zh-CN" b="0" i="0" dirty="0">
                <a:solidFill>
                  <a:srgbClr val="000000"/>
                </a:solidFill>
                <a:effectLst/>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然而，</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阶地的差异并不能解释</a:t>
            </a:r>
            <a:r>
              <a:rPr lang="en-US" altLang="zh-CN" b="0" i="0" dirty="0">
                <a:solidFill>
                  <a:srgbClr val="000000"/>
                </a:solidFill>
                <a:effectLst/>
                <a:latin typeface="微软雅黑" panose="020B0503020204020204" pitchFamily="34" charset="-122"/>
                <a:ea typeface="微软雅黑" panose="020B0503020204020204" pitchFamily="34" charset="-122"/>
              </a:rPr>
              <a:t>a-b-a*-b*</a:t>
            </a:r>
            <a:r>
              <a:rPr lang="zh-CN" altLang="en-US" b="0" i="0" dirty="0">
                <a:solidFill>
                  <a:srgbClr val="000000"/>
                </a:solidFill>
                <a:effectLst/>
                <a:latin typeface="微软雅黑" panose="020B0503020204020204" pitchFamily="34" charset="-122"/>
                <a:ea typeface="微软雅黑" panose="020B0503020204020204" pitchFamily="34" charset="-122"/>
              </a:rPr>
              <a:t>型和</a:t>
            </a:r>
            <a:r>
              <a:rPr lang="en-US" altLang="zh-CN" b="0" i="0" dirty="0">
                <a:solidFill>
                  <a:srgbClr val="000000"/>
                </a:solidFill>
                <a:effectLst/>
                <a:latin typeface="微软雅黑" panose="020B0503020204020204" pitchFamily="34" charset="-122"/>
                <a:ea typeface="微软雅黑" panose="020B0503020204020204" pitchFamily="34" charset="-122"/>
              </a:rPr>
              <a:t>a-a</a:t>
            </a:r>
            <a:r>
              <a:rPr lang="zh-CN" altLang="en-US" b="0" i="0" dirty="0">
                <a:solidFill>
                  <a:srgbClr val="000000"/>
                </a:solidFill>
                <a:effectLst/>
                <a:latin typeface="微软雅黑" panose="020B0503020204020204" pitchFamily="34" charset="-122"/>
                <a:ea typeface="微软雅黑" panose="020B0503020204020204" pitchFamily="34" charset="-122"/>
              </a:rPr>
              <a:t>型阶梯阶地构造的产生。另一方面，在计算沉积所需的额外能量时，没有考虑台阶边缘的悬空键数。</a:t>
            </a:r>
            <a:r>
              <a:rPr lang="en-US" altLang="zh-CN" b="0" i="0" dirty="0">
                <a:solidFill>
                  <a:srgbClr val="000000"/>
                </a:solidFill>
                <a:effectLst/>
                <a:latin typeface="微软雅黑" panose="020B0503020204020204" pitchFamily="34" charset="-122"/>
                <a:ea typeface="微软雅黑" panose="020B0503020204020204" pitchFamily="34" charset="-122"/>
              </a:rPr>
              <a:t>)</a:t>
            </a: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latin typeface="微软雅黑" panose="020B0503020204020204" pitchFamily="34" charset="-122"/>
                <a:ea typeface="微软雅黑" panose="020B0503020204020204" pitchFamily="34" charset="-122"/>
              </a:rPr>
              <a:t>磨石的转速在工件上产生不同的阶梯结构。在这里，对于给定的改性速率，转速的变化导致化学改性和机械去除的比例不同。在</a:t>
            </a:r>
            <a:r>
              <a:rPr lang="en-US" altLang="zh-CN" b="0" i="0" dirty="0">
                <a:solidFill>
                  <a:srgbClr val="000000"/>
                </a:solidFill>
                <a:effectLst/>
                <a:latin typeface="微软雅黑" panose="020B0503020204020204" pitchFamily="34" charset="-122"/>
                <a:ea typeface="微软雅黑" panose="020B0503020204020204" pitchFamily="34" charset="-122"/>
              </a:rPr>
              <a:t>CeO2</a:t>
            </a:r>
            <a:r>
              <a:rPr lang="zh-CN" altLang="en-US" b="0" i="0" dirty="0">
                <a:solidFill>
                  <a:srgbClr val="000000"/>
                </a:solidFill>
                <a:effectLst/>
                <a:latin typeface="微软雅黑" panose="020B0503020204020204" pitchFamily="34" charset="-122"/>
                <a:ea typeface="微软雅黑" panose="020B0503020204020204" pitchFamily="34" charset="-122"/>
              </a:rPr>
              <a:t>浆料抛光过程中，通过调整化学改性和物理去除之间的平衡，可以控制</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的阶梯状结构。</a:t>
            </a:r>
            <a:r>
              <a:rPr lang="en-US" altLang="zh-CN" b="0" i="0" dirty="0">
                <a:solidFill>
                  <a:srgbClr val="000000"/>
                </a:solidFill>
                <a:effectLst/>
                <a:latin typeface="微软雅黑" panose="020B0503020204020204" pitchFamily="34" charset="-122"/>
                <a:ea typeface="微软雅黑" panose="020B0503020204020204" pitchFamily="34" charset="-122"/>
              </a:rPr>
              <a:t>H-</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包含</a:t>
            </a:r>
            <a:r>
              <a:rPr lang="en-US" altLang="zh-CN" b="0" i="0" dirty="0">
                <a:solidFill>
                  <a:srgbClr val="000000"/>
                </a:solidFill>
                <a:effectLst/>
                <a:latin typeface="微软雅黑" panose="020B0503020204020204" pitchFamily="34" charset="-122"/>
                <a:ea typeface="微软雅黑" panose="020B0503020204020204" pitchFamily="34" charset="-122"/>
              </a:rPr>
              <a:t>4</a:t>
            </a:r>
            <a:r>
              <a:rPr lang="zh-CN" altLang="en-US" b="0" i="0" dirty="0">
                <a:solidFill>
                  <a:srgbClr val="000000"/>
                </a:solidFill>
                <a:effectLst/>
                <a:latin typeface="微软雅黑" panose="020B0503020204020204" pitchFamily="34" charset="-122"/>
                <a:ea typeface="微软雅黑" panose="020B0503020204020204" pitchFamily="34" charset="-122"/>
              </a:rPr>
              <a:t>种不同宽度的氧化阶地</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a:t>
            </a:r>
            <a:r>
              <a:rPr lang="en-US" altLang="zh-CN" b="0" i="0" dirty="0">
                <a:solidFill>
                  <a:srgbClr val="000000"/>
                </a:solidFill>
                <a:effectLst/>
                <a:latin typeface="微软雅黑" panose="020B0503020204020204" pitchFamily="34" charset="-122"/>
                <a:ea typeface="微软雅黑" panose="020B0503020204020204" pitchFamily="34" charset="-122"/>
              </a:rPr>
              <a:t>4H1*</a:t>
            </a:r>
            <a:r>
              <a:rPr lang="zh-CN" altLang="en-US" b="0" i="0" dirty="0">
                <a:solidFill>
                  <a:srgbClr val="000000"/>
                </a:solidFill>
                <a:effectLst/>
                <a:latin typeface="微软雅黑" panose="020B0503020204020204" pitchFamily="34" charset="-122"/>
                <a:ea typeface="微软雅黑" panose="020B0503020204020204" pitchFamily="34" charset="-122"/>
              </a:rPr>
              <a:t>和</a:t>
            </a:r>
            <a:r>
              <a:rPr lang="en-US" altLang="zh-CN" b="0" i="0" dirty="0">
                <a:solidFill>
                  <a:srgbClr val="000000"/>
                </a:solidFill>
                <a:effectLst/>
                <a:latin typeface="微软雅黑" panose="020B0503020204020204" pitchFamily="34" charset="-122"/>
                <a:ea typeface="微软雅黑" panose="020B0503020204020204" pitchFamily="34" charset="-122"/>
              </a:rPr>
              <a:t>4H2*)</a:t>
            </a:r>
            <a:r>
              <a:rPr lang="zh-CN" altLang="en-US" b="0" i="0" dirty="0">
                <a:solidFill>
                  <a:srgbClr val="000000"/>
                </a:solidFill>
                <a:effectLst/>
                <a:latin typeface="微软雅黑" panose="020B0503020204020204" pitchFamily="34" charset="-122"/>
                <a:ea typeface="微软雅黑" panose="020B0503020204020204" pitchFamily="34" charset="-122"/>
              </a:rPr>
              <a:t>，如图</a:t>
            </a:r>
            <a:r>
              <a:rPr lang="en-US" altLang="zh-CN" b="0" i="0" dirty="0">
                <a:solidFill>
                  <a:srgbClr val="000000"/>
                </a:solidFill>
                <a:effectLst/>
                <a:latin typeface="微软雅黑" panose="020B0503020204020204" pitchFamily="34" charset="-122"/>
                <a:ea typeface="微软雅黑" panose="020B0503020204020204" pitchFamily="34" charset="-122"/>
              </a:rPr>
              <a:t>12b</a:t>
            </a:r>
            <a:r>
              <a:rPr lang="zh-CN" altLang="en-US" b="0" i="0" dirty="0">
                <a:solidFill>
                  <a:srgbClr val="000000"/>
                </a:solidFill>
                <a:effectLst/>
                <a:latin typeface="微软雅黑" panose="020B0503020204020204" pitchFamily="34" charset="-122"/>
                <a:ea typeface="微软雅黑" panose="020B0503020204020204" pitchFamily="34" charset="-122"/>
              </a:rPr>
              <a:t>所示。这就形成了三种类型的步骤</a:t>
            </a:r>
            <a:r>
              <a:rPr lang="en-US" altLang="zh-CN" b="0" i="0" dirty="0">
                <a:solidFill>
                  <a:srgbClr val="000000"/>
                </a:solidFill>
                <a:effectLst/>
                <a:latin typeface="微软雅黑" panose="020B0503020204020204" pitchFamily="34" charset="-122"/>
                <a:ea typeface="微软雅黑" panose="020B0503020204020204" pitchFamily="34" charset="-122"/>
              </a:rPr>
              <a:t>:</a:t>
            </a:r>
          </a:p>
          <a:p>
            <a:pPr algn="just"/>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r>
              <a:rPr lang="en-US" altLang="zh-CN" b="0" i="0" dirty="0">
                <a:solidFill>
                  <a:srgbClr val="000000"/>
                </a:solidFill>
                <a:effectLst/>
                <a:latin typeface="微软雅黑" panose="020B0503020204020204" pitchFamily="34" charset="-122"/>
                <a:ea typeface="微软雅黑" panose="020B0503020204020204" pitchFamily="34" charset="-122"/>
              </a:rPr>
              <a:t>(1)</a:t>
            </a:r>
            <a:r>
              <a:rPr lang="zh-CN" altLang="en-US" b="0" i="0" dirty="0">
                <a:solidFill>
                  <a:srgbClr val="000000"/>
                </a:solidFill>
                <a:effectLst/>
                <a:latin typeface="微软雅黑" panose="020B0503020204020204" pitchFamily="34" charset="-122"/>
                <a:ea typeface="微软雅黑" panose="020B0503020204020204" pitchFamily="34" charset="-122"/>
              </a:rPr>
              <a:t>以化学改性为主要作用的情况下，只去除改性层。去除修饰层后，生成</a:t>
            </a:r>
            <a:r>
              <a:rPr lang="en-US" altLang="zh-CN" b="0" i="0" dirty="0">
                <a:solidFill>
                  <a:srgbClr val="000000"/>
                </a:solidFill>
                <a:effectLst/>
                <a:latin typeface="微软雅黑" panose="020B0503020204020204" pitchFamily="34" charset="-122"/>
                <a:ea typeface="微软雅黑" panose="020B0503020204020204" pitchFamily="34" charset="-122"/>
              </a:rPr>
              <a:t>a-b-a*-b*</a:t>
            </a:r>
            <a:r>
              <a:rPr lang="zh-CN" altLang="en-US" b="0" i="0" dirty="0">
                <a:solidFill>
                  <a:srgbClr val="000000"/>
                </a:solidFill>
                <a:effectLst/>
                <a:latin typeface="微软雅黑" panose="020B0503020204020204" pitchFamily="34" charset="-122"/>
                <a:ea typeface="微软雅黑" panose="020B0503020204020204" pitchFamily="34" charset="-122"/>
              </a:rPr>
              <a:t>型阶梯阶地结构。</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zh-CN" altLang="en-US" b="0" i="0" dirty="0">
              <a:solidFill>
                <a:srgbClr val="000000"/>
              </a:solidFill>
              <a:effectLst/>
              <a:latin typeface="微软雅黑" panose="020B0503020204020204" pitchFamily="34" charset="-122"/>
              <a:ea typeface="微软雅黑" panose="020B0503020204020204" pitchFamily="34" charset="-122"/>
            </a:endParaRPr>
          </a:p>
          <a:p>
            <a:pPr algn="just"/>
            <a:r>
              <a:rPr lang="en-US" altLang="zh-CN" b="0" i="0" dirty="0">
                <a:solidFill>
                  <a:srgbClr val="000000"/>
                </a:solidFill>
                <a:effectLst/>
                <a:latin typeface="微软雅黑" panose="020B0503020204020204" pitchFamily="34" charset="-122"/>
                <a:ea typeface="微软雅黑" panose="020B0503020204020204" pitchFamily="34" charset="-122"/>
              </a:rPr>
              <a:t>(2)</a:t>
            </a:r>
            <a:r>
              <a:rPr lang="zh-CN" altLang="en-US" b="0" i="0" dirty="0">
                <a:solidFill>
                  <a:srgbClr val="000000"/>
                </a:solidFill>
                <a:effectLst/>
                <a:latin typeface="微软雅黑" panose="020B0503020204020204" pitchFamily="34" charset="-122"/>
                <a:ea typeface="微软雅黑" panose="020B0503020204020204" pitchFamily="34" charset="-122"/>
              </a:rPr>
              <a:t>当机械去除与化学修饰相当时，宽阶阶地优先去除（磨料与</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阶地发生接触。与</a:t>
            </a:r>
            <a:r>
              <a:rPr lang="en-US" altLang="zh-CN" b="0" i="0" dirty="0">
                <a:solidFill>
                  <a:srgbClr val="000000"/>
                </a:solidFill>
                <a:effectLst/>
                <a:latin typeface="微软雅黑" panose="020B0503020204020204" pitchFamily="34" charset="-122"/>
                <a:ea typeface="微软雅黑" panose="020B0503020204020204" pitchFamily="34" charset="-122"/>
              </a:rPr>
              <a:t>0.25 nm</a:t>
            </a:r>
            <a:r>
              <a:rPr lang="zh-CN" altLang="en-US" b="0" i="0" dirty="0">
                <a:solidFill>
                  <a:srgbClr val="000000"/>
                </a:solidFill>
                <a:effectLst/>
                <a:latin typeface="微软雅黑" panose="020B0503020204020204" pitchFamily="34" charset="-122"/>
                <a:ea typeface="微软雅黑" panose="020B0503020204020204" pitchFamily="34" charset="-122"/>
              </a:rPr>
              <a:t>的</a:t>
            </a:r>
            <a:r>
              <a:rPr lang="en-US" altLang="zh-CN" b="0" i="0" dirty="0" err="1">
                <a:solidFill>
                  <a:srgbClr val="000000"/>
                </a:solidFill>
                <a:effectLst/>
                <a:latin typeface="微软雅黑" panose="020B0503020204020204" pitchFamily="34" charset="-122"/>
                <a:ea typeface="微软雅黑" panose="020B0503020204020204" pitchFamily="34" charset="-122"/>
              </a:rPr>
              <a:t>SiC</a:t>
            </a:r>
            <a:r>
              <a:rPr lang="zh-CN" altLang="en-US" b="0" i="0" dirty="0">
                <a:solidFill>
                  <a:srgbClr val="000000"/>
                </a:solidFill>
                <a:effectLst/>
                <a:latin typeface="微软雅黑" panose="020B0503020204020204" pitchFamily="34" charset="-122"/>
                <a:ea typeface="微软雅黑" panose="020B0503020204020204" pitchFamily="34" charset="-122"/>
              </a:rPr>
              <a:t>台阶高度相比，磨料颗粒的直径（零点几个微米）非常大。）阶梯阶地结构转变为</a:t>
            </a:r>
            <a:r>
              <a:rPr lang="en-US" altLang="zh-CN" b="0" i="0" dirty="0">
                <a:solidFill>
                  <a:srgbClr val="000000"/>
                </a:solidFill>
                <a:effectLst/>
                <a:latin typeface="微软雅黑" panose="020B0503020204020204" pitchFamily="34" charset="-122"/>
                <a:ea typeface="微软雅黑" panose="020B0503020204020204" pitchFamily="34" charset="-122"/>
              </a:rPr>
              <a:t>a-b</a:t>
            </a:r>
            <a:r>
              <a:rPr lang="zh-CN" altLang="en-US" b="0" i="0" dirty="0">
                <a:solidFill>
                  <a:srgbClr val="000000"/>
                </a:solidFill>
                <a:effectLst/>
                <a:latin typeface="微软雅黑" panose="020B0503020204020204" pitchFamily="34" charset="-122"/>
                <a:ea typeface="微软雅黑" panose="020B0503020204020204" pitchFamily="34" charset="-122"/>
              </a:rPr>
              <a:t>型。</a:t>
            </a:r>
            <a:endParaRPr lang="en-US" altLang="zh-CN" b="0" i="0" dirty="0">
              <a:solidFill>
                <a:srgbClr val="000000"/>
              </a:solidFill>
              <a:effectLst/>
              <a:latin typeface="微软雅黑" panose="020B0503020204020204" pitchFamily="34" charset="-122"/>
              <a:ea typeface="微软雅黑" panose="020B0503020204020204" pitchFamily="34" charset="-122"/>
            </a:endParaRPr>
          </a:p>
          <a:p>
            <a:pPr algn="just"/>
            <a:endParaRPr lang="zh-CN" altLang="en-US" b="0" i="0" dirty="0">
              <a:solidFill>
                <a:srgbClr val="000000"/>
              </a:solidFill>
              <a:effectLst/>
              <a:latin typeface="微软雅黑" panose="020B0503020204020204" pitchFamily="34" charset="-122"/>
              <a:ea typeface="微软雅黑" panose="020B0503020204020204" pitchFamily="34" charset="-122"/>
            </a:endParaRPr>
          </a:p>
          <a:p>
            <a:pPr algn="just"/>
            <a:r>
              <a:rPr lang="en-US" altLang="zh-CN" b="0" i="0" dirty="0">
                <a:solidFill>
                  <a:srgbClr val="000000"/>
                </a:solidFill>
                <a:effectLst/>
                <a:latin typeface="微软雅黑" panose="020B0503020204020204" pitchFamily="34" charset="-122"/>
                <a:ea typeface="微软雅黑" panose="020B0503020204020204" pitchFamily="34" charset="-122"/>
              </a:rPr>
              <a:t>(3)</a:t>
            </a:r>
            <a:r>
              <a:rPr lang="zh-CN" altLang="en-US" b="0" i="0" dirty="0">
                <a:solidFill>
                  <a:srgbClr val="000000"/>
                </a:solidFill>
                <a:effectLst/>
                <a:latin typeface="微软雅黑" panose="020B0503020204020204" pitchFamily="34" charset="-122"/>
                <a:ea typeface="微软雅黑" panose="020B0503020204020204" pitchFamily="34" charset="-122"/>
              </a:rPr>
              <a:t>当机械去除为主要因素时，去除氧化层后，所有梯田与磨料颗粒均匀接触。从而形成均匀的</a:t>
            </a:r>
            <a:r>
              <a:rPr lang="en-US" altLang="zh-CN" b="0" i="0" dirty="0">
                <a:solidFill>
                  <a:srgbClr val="000000"/>
                </a:solidFill>
                <a:effectLst/>
                <a:latin typeface="微软雅黑" panose="020B0503020204020204" pitchFamily="34" charset="-122"/>
                <a:ea typeface="微软雅黑" panose="020B0503020204020204" pitchFamily="34" charset="-122"/>
              </a:rPr>
              <a:t>a</a:t>
            </a:r>
            <a:r>
              <a:rPr lang="zh-CN" altLang="en-US" b="0" i="0" dirty="0">
                <a:solidFill>
                  <a:srgbClr val="000000"/>
                </a:solidFill>
                <a:effectLst/>
                <a:latin typeface="微软雅黑" panose="020B0503020204020204" pitchFamily="34" charset="-122"/>
                <a:ea typeface="微软雅黑" panose="020B0503020204020204" pitchFamily="34" charset="-122"/>
              </a:rPr>
              <a:t>型阶梯阶地结构，如图</a:t>
            </a:r>
            <a:r>
              <a:rPr lang="en-US" altLang="zh-CN" b="0" i="0" dirty="0">
                <a:solidFill>
                  <a:srgbClr val="000000"/>
                </a:solidFill>
                <a:effectLst/>
                <a:latin typeface="微软雅黑" panose="020B0503020204020204" pitchFamily="34" charset="-122"/>
                <a:ea typeface="微软雅黑" panose="020B0503020204020204" pitchFamily="34" charset="-122"/>
              </a:rPr>
              <a:t>c</a:t>
            </a:r>
            <a:r>
              <a:rPr lang="zh-CN" altLang="en-US" b="0" i="0" dirty="0">
                <a:solidFill>
                  <a:srgbClr val="000000"/>
                </a:solidFill>
                <a:effectLst/>
                <a:latin typeface="微软雅黑" panose="020B0503020204020204" pitchFamily="34" charset="-122"/>
                <a:ea typeface="微软雅黑" panose="020B0503020204020204" pitchFamily="34" charset="-122"/>
              </a:rPr>
              <a:t>所示。</a:t>
            </a:r>
          </a:p>
          <a:p>
            <a:endParaRPr lang="zh-CN" altLang="en-US" dirty="0"/>
          </a:p>
        </p:txBody>
      </p:sp>
      <p:sp>
        <p:nvSpPr>
          <p:cNvPr id="4" name="灯片编号占位符 3"/>
          <p:cNvSpPr>
            <a:spLocks noGrp="1"/>
          </p:cNvSpPr>
          <p:nvPr>
            <p:ph type="sldNum" sz="quarter" idx="5"/>
          </p:nvPr>
        </p:nvSpPr>
        <p:spPr/>
        <p:txBody>
          <a:bodyPr/>
          <a:lstStyle/>
          <a:p>
            <a:fld id="{F4C571AE-D3A6-45A4-905B-D70002490C1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jpe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2309"/>
            <a:ext cx="12192000" cy="6858000"/>
          </a:xfrm>
          <a:prstGeom prst="rect">
            <a:avLst/>
          </a:prstGeom>
        </p:spPr>
      </p:pic>
      <p:sp>
        <p:nvSpPr>
          <p:cNvPr id="2" name="标题 1"/>
          <p:cNvSpPr>
            <a:spLocks noGrp="1"/>
          </p:cNvSpPr>
          <p:nvPr>
            <p:ph type="ctrTitle"/>
          </p:nvPr>
        </p:nvSpPr>
        <p:spPr>
          <a:xfrm>
            <a:off x="914400" y="2130426"/>
            <a:ext cx="10363200" cy="1470025"/>
          </a:xfrm>
        </p:spPr>
        <p:txBody>
          <a:bodyPr/>
          <a:lstStyle>
            <a:lvl1pPr>
              <a:defRPr b="1">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sz="2200">
                <a:latin typeface="Times New Roman" panose="02020603050405020304" pitchFamily="18" charset="0"/>
                <a:cs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cxnSp>
        <p:nvCxnSpPr>
          <p:cNvPr id="9" name="直接连接符 8"/>
          <p:cNvCxnSpPr/>
          <p:nvPr userDrawn="1"/>
        </p:nvCxnSpPr>
        <p:spPr>
          <a:xfrm flipV="1">
            <a:off x="107950" y="908050"/>
            <a:ext cx="4103687" cy="144462"/>
          </a:xfrm>
          <a:prstGeom prst="line">
            <a:avLst/>
          </a:prstGeom>
          <a:noFill/>
          <a:ln>
            <a:noFill/>
          </a:ln>
        </p:spPr>
      </p:cxnSp>
      <p:pic>
        <p:nvPicPr>
          <p:cNvPr id="19" name="图片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14" y="287403"/>
            <a:ext cx="2791006" cy="786298"/>
          </a:xfrm>
          <a:prstGeom prst="rect">
            <a:avLst/>
          </a:prstGeom>
        </p:spPr>
      </p:pic>
      <p:sp>
        <p:nvSpPr>
          <p:cNvPr id="26" name="TextBox 1048617"/>
          <p:cNvSpPr txBox="1"/>
          <p:nvPr userDrawn="1"/>
        </p:nvSpPr>
        <p:spPr>
          <a:xfrm>
            <a:off x="9851082" y="6511427"/>
            <a:ext cx="1678536" cy="276999"/>
          </a:xfrm>
          <a:prstGeom prst="rect">
            <a:avLst/>
          </a:prstGeom>
          <a:noFill/>
          <a:ln>
            <a:noFill/>
          </a:ln>
        </p:spPr>
        <p:txBody>
          <a:bodyPr vert="horz" wrap="none"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5pPr>
          </a:lstStyle>
          <a:p>
            <a:pPr lvl="0" eaLnBrk="1" latinLnBrk="1" hangingPunct="1"/>
            <a:r>
              <a:rPr lang="en-US" altLang="zh-CN" sz="1200" b="1" dirty="0">
                <a:solidFill>
                  <a:srgbClr val="9B0000"/>
                </a:solidFill>
                <a:latin typeface="Arial Black" panose="020B0A04020102020204" pitchFamily="34" charset="0"/>
                <a:ea typeface="微软雅黑" panose="020B0503020204020204" pitchFamily="34" charset="-122"/>
              </a:rPr>
              <a:t>School of Physics</a:t>
            </a:r>
          </a:p>
        </p:txBody>
      </p:sp>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45312" y="6423659"/>
            <a:ext cx="381870" cy="381870"/>
          </a:xfrm>
          <a:prstGeom prst="rect">
            <a:avLst/>
          </a:prstGeom>
        </p:spPr>
      </p:pic>
      <p:sp>
        <p:nvSpPr>
          <p:cNvPr id="29" name="矩形 28"/>
          <p:cNvSpPr/>
          <p:nvPr userDrawn="1"/>
        </p:nvSpPr>
        <p:spPr>
          <a:xfrm flipH="1">
            <a:off x="5486400" y="6324600"/>
            <a:ext cx="6705600" cy="45719"/>
          </a:xfrm>
          <a:prstGeom prst="rect">
            <a:avLst/>
          </a:prstGeom>
          <a:gradFill>
            <a:gsLst>
              <a:gs pos="0">
                <a:schemeClr val="bg1">
                  <a:alpha val="0"/>
                </a:schemeClr>
              </a:gs>
              <a:gs pos="100000">
                <a:srgbClr val="C0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stretch>
            <a:fillRect/>
          </a:stretch>
        </p:blipFill>
        <p:spPr>
          <a:xfrm>
            <a:off x="0" y="2309"/>
            <a:ext cx="12192000" cy="6858000"/>
          </a:xfrm>
          <a:prstGeom prst="rect">
            <a:avLst/>
          </a:prstGeom>
        </p:spPr>
      </p:pic>
      <p:sp>
        <p:nvSpPr>
          <p:cNvPr id="8" name="矩形 7"/>
          <p:cNvSpPr/>
          <p:nvPr/>
        </p:nvSpPr>
        <p:spPr bwMode="auto">
          <a:xfrm>
            <a:off x="0" y="193885"/>
            <a:ext cx="467544" cy="380670"/>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4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6" name="图片 5" descr="line"/>
          <p:cNvPicPr/>
          <p:nvPr userDrawn="1"/>
        </p:nvPicPr>
        <p:blipFill>
          <a:blip r:embed="rId3"/>
          <a:srcRect t="35432" r="48749" b="62303"/>
          <a:stretch>
            <a:fillRect/>
          </a:stretch>
        </p:blipFill>
        <p:spPr>
          <a:xfrm>
            <a:off x="0" y="679714"/>
            <a:ext cx="12192000" cy="45719"/>
          </a:xfrm>
          <a:prstGeom prst="rect">
            <a:avLst/>
          </a:prstGeom>
          <a:gradFill>
            <a:gsLst>
              <a:gs pos="0">
                <a:srgbClr val="E4A4A4"/>
              </a:gs>
              <a:gs pos="100000">
                <a:srgbClr val="9B0000"/>
              </a:gs>
            </a:gsLst>
            <a:lin ang="10800000" scaled="0"/>
          </a:gradFill>
          <a:ln>
            <a:noFill/>
          </a:ln>
        </p:spPr>
      </p:pic>
      <p:sp>
        <p:nvSpPr>
          <p:cNvPr id="11" name="矩形 10"/>
          <p:cNvSpPr/>
          <p:nvPr/>
        </p:nvSpPr>
        <p:spPr bwMode="auto">
          <a:xfrm>
            <a:off x="521550" y="193885"/>
            <a:ext cx="162018" cy="380671"/>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000" i="1">
              <a:solidFill>
                <a:schemeClr val="tx1"/>
              </a:solidFill>
              <a:latin typeface="Arial" panose="020B0604020202020204" pitchFamily="34" charset="0"/>
              <a:ea typeface="幼圆" panose="02010509060101010101" pitchFamily="49" charset="-122"/>
            </a:endParaRPr>
          </a:p>
        </p:txBody>
      </p:sp>
      <p:sp>
        <p:nvSpPr>
          <p:cNvPr id="10" name="TextBox 1048617"/>
          <p:cNvSpPr txBox="1"/>
          <p:nvPr userDrawn="1"/>
        </p:nvSpPr>
        <p:spPr>
          <a:xfrm>
            <a:off x="9851082" y="6511427"/>
            <a:ext cx="1678536" cy="276999"/>
          </a:xfrm>
          <a:prstGeom prst="rect">
            <a:avLst/>
          </a:prstGeom>
          <a:noFill/>
          <a:ln>
            <a:noFill/>
          </a:ln>
        </p:spPr>
        <p:txBody>
          <a:bodyPr vert="horz" wrap="none"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5pPr>
          </a:lstStyle>
          <a:p>
            <a:pPr lvl="0" eaLnBrk="1" latinLnBrk="1" hangingPunct="1"/>
            <a:r>
              <a:rPr lang="en-US" altLang="zh-CN" sz="1200" b="1" dirty="0">
                <a:solidFill>
                  <a:srgbClr val="9B0000"/>
                </a:solidFill>
                <a:latin typeface="Arial Black" panose="020B0A04020102020204" pitchFamily="34" charset="0"/>
                <a:ea typeface="微软雅黑" panose="020B0503020204020204" pitchFamily="34" charset="-122"/>
              </a:rPr>
              <a:t>School of Physics</a:t>
            </a:r>
          </a:p>
        </p:txBody>
      </p:sp>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45312" y="6423659"/>
            <a:ext cx="381870" cy="381870"/>
          </a:xfrm>
          <a:prstGeom prst="rect">
            <a:avLst/>
          </a:prstGeom>
        </p:spPr>
      </p:pic>
      <p:sp>
        <p:nvSpPr>
          <p:cNvPr id="13" name="矩形 12"/>
          <p:cNvSpPr/>
          <p:nvPr userDrawn="1"/>
        </p:nvSpPr>
        <p:spPr>
          <a:xfrm flipH="1">
            <a:off x="5486400" y="6324600"/>
            <a:ext cx="6705600" cy="45719"/>
          </a:xfrm>
          <a:prstGeom prst="rect">
            <a:avLst/>
          </a:prstGeom>
          <a:gradFill>
            <a:gsLst>
              <a:gs pos="0">
                <a:schemeClr val="bg1">
                  <a:alpha val="0"/>
                </a:schemeClr>
              </a:gs>
              <a:gs pos="100000">
                <a:srgbClr val="C0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p:cNvSpPr/>
          <p:nvPr userDrawn="1"/>
        </p:nvSpPr>
        <p:spPr>
          <a:xfrm>
            <a:off x="0" y="6324600"/>
            <a:ext cx="5486400" cy="45719"/>
          </a:xfrm>
          <a:prstGeom prst="rect">
            <a:avLst/>
          </a:prstGeom>
          <a:gradFill>
            <a:gsLst>
              <a:gs pos="0">
                <a:schemeClr val="bg1">
                  <a:alpha val="0"/>
                </a:schemeClr>
              </a:gs>
              <a:gs pos="100000">
                <a:srgbClr val="C0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48617"/>
          <p:cNvSpPr txBox="1"/>
          <p:nvPr userDrawn="1"/>
        </p:nvSpPr>
        <p:spPr>
          <a:xfrm>
            <a:off x="615642" y="6510375"/>
            <a:ext cx="1678536" cy="276999"/>
          </a:xfrm>
          <a:prstGeom prst="rect">
            <a:avLst/>
          </a:prstGeom>
          <a:noFill/>
          <a:ln>
            <a:noFill/>
          </a:ln>
        </p:spPr>
        <p:txBody>
          <a:bodyPr vert="horz" wrap="none"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5pPr>
          </a:lstStyle>
          <a:p>
            <a:pPr lvl="0" eaLnBrk="1" latinLnBrk="1" hangingPunct="1"/>
            <a:r>
              <a:rPr lang="en-US" altLang="zh-CN" sz="1200" b="1" dirty="0">
                <a:solidFill>
                  <a:srgbClr val="9B0000"/>
                </a:solidFill>
                <a:latin typeface="Arial Black" panose="020B0A04020102020204" pitchFamily="34" charset="0"/>
                <a:ea typeface="微软雅黑" panose="020B0503020204020204" pitchFamily="34" charset="-122"/>
              </a:rPr>
              <a:t>School of Physics</a:t>
            </a:r>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772" y="6413908"/>
            <a:ext cx="381870" cy="381870"/>
          </a:xfrm>
          <a:prstGeom prst="rect">
            <a:avLst/>
          </a:prstGeom>
        </p:spPr>
      </p:pic>
      <p:pic>
        <p:nvPicPr>
          <p:cNvPr id="14" name="图片 13"/>
          <p:cNvPicPr>
            <a:picLocks noChangeAspect="1"/>
          </p:cNvPicPr>
          <p:nvPr userDrawn="1"/>
        </p:nvPicPr>
        <p:blipFill rotWithShape="1">
          <a:blip r:embed="rId3" cstate="print">
            <a:alphaModFix amt="28000"/>
            <a:clrChange>
              <a:clrFrom>
                <a:srgbClr val="FEFEFE"/>
              </a:clrFrom>
              <a:clrTo>
                <a:srgbClr val="FEFEFE">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 t="39741" r="60630" b="-1"/>
          <a:stretch>
            <a:fillRect/>
          </a:stretch>
        </p:blipFill>
        <p:spPr>
          <a:xfrm>
            <a:off x="10332254" y="5074919"/>
            <a:ext cx="2056900" cy="1952189"/>
          </a:xfrm>
          <a:prstGeom prst="rect">
            <a:avLst/>
          </a:prstGeom>
          <a:effectLst>
            <a:reflection endPos="0" dist="50800" dir="5400000" sy="-100000" algn="bl" rotWithShape="0"/>
          </a:effectLst>
        </p:spPr>
      </p:pic>
      <p:sp>
        <p:nvSpPr>
          <p:cNvPr id="20" name="矩形 19"/>
          <p:cNvSpPr/>
          <p:nvPr/>
        </p:nvSpPr>
        <p:spPr bwMode="auto">
          <a:xfrm>
            <a:off x="11826697" y="6421632"/>
            <a:ext cx="365303" cy="338553"/>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000" i="1">
              <a:solidFill>
                <a:schemeClr val="tx1"/>
              </a:solidFill>
              <a:latin typeface="Arial" panose="020B0604020202020204" pitchFamily="34" charset="0"/>
              <a:ea typeface="幼圆" panose="02010509060101010101" pitchFamily="49" charset="-122"/>
            </a:endParaRPr>
          </a:p>
        </p:txBody>
      </p:sp>
      <p:sp>
        <p:nvSpPr>
          <p:cNvPr id="18" name="矩形 17"/>
          <p:cNvSpPr/>
          <p:nvPr/>
        </p:nvSpPr>
        <p:spPr bwMode="auto">
          <a:xfrm>
            <a:off x="11670604" y="6423846"/>
            <a:ext cx="109746" cy="336342"/>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000" i="1">
              <a:solidFill>
                <a:schemeClr val="tx1"/>
              </a:solidFill>
              <a:latin typeface="Arial" panose="020B0604020202020204" pitchFamily="34" charset="0"/>
              <a:ea typeface="幼圆" panose="02010509060101010101" pitchFamily="49" charset="-122"/>
            </a:endParaRPr>
          </a:p>
        </p:txBody>
      </p:sp>
      <p:sp>
        <p:nvSpPr>
          <p:cNvPr id="22" name="文本框 21"/>
          <p:cNvSpPr txBox="1"/>
          <p:nvPr/>
        </p:nvSpPr>
        <p:spPr>
          <a:xfrm>
            <a:off x="11780350" y="6426608"/>
            <a:ext cx="458780" cy="338554"/>
          </a:xfrm>
          <a:prstGeom prst="rect">
            <a:avLst/>
          </a:prstGeom>
          <a:noFill/>
        </p:spPr>
        <p:txBody>
          <a:bodyPr wrap="none" rtlCol="0">
            <a:spAutoFit/>
          </a:bodyPr>
          <a:lstStyle/>
          <a:p>
            <a:fld id="{95C02BEA-2BA3-4233-B6A5-35253D0DBD63}" type="slidenum">
              <a:rPr lang="zh-CN" altLang="en-US" sz="1600" b="1" smtClean="0">
                <a:solidFill>
                  <a:schemeClr val="bg1"/>
                </a:solidFill>
                <a:latin typeface="Arial Black" panose="020B0A04020102020204" pitchFamily="34" charset="0"/>
              </a:rPr>
              <a:t>‹#›</a:t>
            </a:fld>
            <a:endParaRPr lang="zh-CN" altLang="en-US" sz="1600" b="1" dirty="0">
              <a:solidFill>
                <a:schemeClr val="bg1"/>
              </a:solidFill>
              <a:latin typeface="Arial Black" panose="020B0A04020102020204" pitchFamily="34" charset="0"/>
            </a:endParaRPr>
          </a:p>
        </p:txBody>
      </p:sp>
      <p:sp>
        <p:nvSpPr>
          <p:cNvPr id="23" name="矩形 22"/>
          <p:cNvSpPr/>
          <p:nvPr userDrawn="1"/>
        </p:nvSpPr>
        <p:spPr bwMode="auto">
          <a:xfrm>
            <a:off x="0" y="193885"/>
            <a:ext cx="467544" cy="380670"/>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4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24" name="图片 23" descr="line"/>
          <p:cNvPicPr/>
          <p:nvPr userDrawn="1"/>
        </p:nvPicPr>
        <p:blipFill>
          <a:blip r:embed="rId5"/>
          <a:srcRect t="35432" r="48749" b="62303"/>
          <a:stretch>
            <a:fillRect/>
          </a:stretch>
        </p:blipFill>
        <p:spPr>
          <a:xfrm>
            <a:off x="0" y="679714"/>
            <a:ext cx="12192000" cy="45719"/>
          </a:xfrm>
          <a:prstGeom prst="rect">
            <a:avLst/>
          </a:prstGeom>
          <a:gradFill>
            <a:gsLst>
              <a:gs pos="0">
                <a:srgbClr val="E4A4A4"/>
              </a:gs>
              <a:gs pos="100000">
                <a:srgbClr val="9B0000"/>
              </a:gs>
            </a:gsLst>
            <a:lin ang="10800000" scaled="0"/>
          </a:gradFill>
          <a:ln>
            <a:noFill/>
          </a:ln>
        </p:spPr>
      </p:pic>
      <p:sp>
        <p:nvSpPr>
          <p:cNvPr id="25" name="矩形 24"/>
          <p:cNvSpPr/>
          <p:nvPr userDrawn="1"/>
        </p:nvSpPr>
        <p:spPr bwMode="auto">
          <a:xfrm>
            <a:off x="521550" y="193885"/>
            <a:ext cx="162018" cy="380671"/>
          </a:xfrm>
          <a:prstGeom prst="rect">
            <a:avLst/>
          </a:prstGeom>
          <a:gradFill>
            <a:gsLst>
              <a:gs pos="75000">
                <a:srgbClr val="9B0000"/>
              </a:gs>
              <a:gs pos="0">
                <a:srgbClr val="BE3838"/>
              </a:gs>
              <a:gs pos="100000">
                <a:srgbClr val="9B0000"/>
              </a:gs>
            </a:gsLst>
            <a:lin ang="54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eaLnBrk="1" hangingPunct="1">
              <a:spcBef>
                <a:spcPct val="20000"/>
              </a:spcBef>
            </a:pPr>
            <a:endParaRPr lang="zh-CN" altLang="en-US" sz="2000" i="1">
              <a:solidFill>
                <a:schemeClr val="tx1"/>
              </a:solidFill>
              <a:latin typeface="Arial" panose="020B0604020202020204" pitchFamily="34" charset="0"/>
              <a:ea typeface="幼圆" panose="02010509060101010101" pitchFamily="49"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2309"/>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0" y="2309"/>
            <a:ext cx="12192000" cy="6858000"/>
          </a:xfrm>
          <a:prstGeom prst="rect">
            <a:avLst/>
          </a:prstGeom>
        </p:spPr>
      </p:pic>
      <p:sp>
        <p:nvSpPr>
          <p:cNvPr id="2" name="标题 1"/>
          <p:cNvSpPr>
            <a:spLocks noGrp="1"/>
          </p:cNvSpPr>
          <p:nvPr>
            <p:ph type="ctrTitle"/>
          </p:nvPr>
        </p:nvSpPr>
        <p:spPr>
          <a:xfrm>
            <a:off x="914400" y="2130426"/>
            <a:ext cx="10363200" cy="1470025"/>
          </a:xfrm>
        </p:spPr>
        <p:txBody>
          <a:bodyPr/>
          <a:lstStyle>
            <a:lvl1pPr>
              <a:defRPr sz="2800" b="1">
                <a:latin typeface="Arial Black" panose="020B0A04020102020204" pitchFamily="34" charset="0"/>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sz="2200">
                <a:latin typeface="Times New Roman" panose="02020603050405020304" pitchFamily="18" charset="0"/>
                <a:cs typeface="Times New Roman" panose="02020603050405020304"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cxnSp>
        <p:nvCxnSpPr>
          <p:cNvPr id="9" name="直接连接符 8"/>
          <p:cNvCxnSpPr/>
          <p:nvPr userDrawn="1"/>
        </p:nvCxnSpPr>
        <p:spPr>
          <a:xfrm flipV="1">
            <a:off x="107950" y="908050"/>
            <a:ext cx="4103687" cy="144462"/>
          </a:xfrm>
          <a:prstGeom prst="line">
            <a:avLst/>
          </a:prstGeom>
          <a:noFill/>
          <a:ln>
            <a:noFill/>
          </a:ln>
        </p:spPr>
      </p:cxnSp>
      <p:pic>
        <p:nvPicPr>
          <p:cNvPr id="19" name="图片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114" y="287403"/>
            <a:ext cx="2791006" cy="786298"/>
          </a:xfrm>
          <a:prstGeom prst="rect">
            <a:avLst/>
          </a:prstGeom>
        </p:spPr>
      </p:pic>
      <p:sp>
        <p:nvSpPr>
          <p:cNvPr id="26" name="TextBox 1048617"/>
          <p:cNvSpPr txBox="1"/>
          <p:nvPr userDrawn="1"/>
        </p:nvSpPr>
        <p:spPr>
          <a:xfrm>
            <a:off x="9851082" y="6511427"/>
            <a:ext cx="1678536" cy="276999"/>
          </a:xfrm>
          <a:prstGeom prst="rect">
            <a:avLst/>
          </a:prstGeom>
          <a:noFill/>
          <a:ln>
            <a:noFill/>
          </a:ln>
        </p:spPr>
        <p:txBody>
          <a:bodyPr vert="horz" wrap="none" lIns="91440" tIns="45720" rIns="91440" bIns="45720" anchor="t">
            <a:spAutoFit/>
          </a:bodyPr>
          <a:lstStyle>
            <a:lvl1pPr marL="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1pPr>
            <a:lvl2pPr marL="4572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2pPr>
            <a:lvl3pPr marL="9144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3pPr>
            <a:lvl4pPr marL="13716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4pPr>
            <a:lvl5pPr marL="1828800" indent="0" algn="l" rtl="0" eaLnBrk="1" fontAlgn="base" latinLnBrk="1" hangingPunct="1">
              <a:lnSpc>
                <a:spcPct val="100000"/>
              </a:lnSpc>
              <a:spcBef>
                <a:spcPct val="0"/>
              </a:spcBef>
              <a:spcAft>
                <a:spcPct val="0"/>
              </a:spcAft>
              <a:buFontTx/>
              <a:buNone/>
              <a:defRPr sz="1800" b="0" i="0" u="none" baseline="0">
                <a:solidFill>
                  <a:schemeClr val="dk1"/>
                </a:solidFill>
                <a:latin typeface="Tahoma" panose="020B0604030504040204" pitchFamily="34" charset="0"/>
                <a:ea typeface="幼圆" panose="02010509060101010101" pitchFamily="49" charset="-122"/>
                <a:sym typeface="Arial" panose="020B0604020202020204" pitchFamily="34" charset="0"/>
              </a:defRPr>
            </a:lvl5pPr>
          </a:lstStyle>
          <a:p>
            <a:pPr lvl="0" eaLnBrk="1" latinLnBrk="1" hangingPunct="1"/>
            <a:r>
              <a:rPr lang="en-US" altLang="zh-CN" sz="1200" b="1" dirty="0">
                <a:solidFill>
                  <a:srgbClr val="9B0000"/>
                </a:solidFill>
                <a:latin typeface="Arial Black" panose="020B0A04020102020204" pitchFamily="34" charset="0"/>
                <a:ea typeface="微软雅黑" panose="020B0503020204020204" pitchFamily="34" charset="-122"/>
              </a:rPr>
              <a:t>School of Physics</a:t>
            </a:r>
          </a:p>
        </p:txBody>
      </p:sp>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45312" y="6423659"/>
            <a:ext cx="381870" cy="381870"/>
          </a:xfrm>
          <a:prstGeom prst="rect">
            <a:avLst/>
          </a:prstGeom>
        </p:spPr>
      </p:pic>
      <p:sp>
        <p:nvSpPr>
          <p:cNvPr id="29" name="矩形 28"/>
          <p:cNvSpPr/>
          <p:nvPr userDrawn="1"/>
        </p:nvSpPr>
        <p:spPr>
          <a:xfrm flipH="1">
            <a:off x="5486400" y="6324600"/>
            <a:ext cx="6705600" cy="45719"/>
          </a:xfrm>
          <a:prstGeom prst="rect">
            <a:avLst/>
          </a:prstGeom>
          <a:gradFill>
            <a:gsLst>
              <a:gs pos="0">
                <a:schemeClr val="bg1">
                  <a:alpha val="0"/>
                </a:schemeClr>
              </a:gs>
              <a:gs pos="100000">
                <a:srgbClr val="C0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1"/>
          <p:cNvSpPr>
            <a:spLocks noGrp="1" noChangeArrowheads="1"/>
          </p:cNvSpPr>
          <p:nvPr>
            <p:ph type="title"/>
          </p:nvPr>
        </p:nvSpPr>
        <p:spPr bwMode="auto">
          <a:xfrm>
            <a:off x="711200" y="1676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dirty="0"/>
              <a:t>单击此处编辑母版标题样式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rtl="0" eaLnBrk="0" fontAlgn="base" hangingPunct="0">
        <a:spcBef>
          <a:spcPct val="0"/>
        </a:spcBef>
        <a:spcAft>
          <a:spcPct val="0"/>
        </a:spcAft>
        <a:defRPr sz="4400">
          <a:solidFill>
            <a:srgbClr val="990000"/>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rgbClr val="990000"/>
          </a:solidFill>
          <a:latin typeface="Arial" panose="020B0604020202020204" pitchFamily="34" charset="0"/>
          <a:ea typeface="黑体" panose="02010609060101010101" pitchFamily="2" charset="-122"/>
        </a:defRPr>
      </a:lvl2pPr>
      <a:lvl3pPr algn="ctr" rtl="0" eaLnBrk="0" fontAlgn="base" hangingPunct="0">
        <a:spcBef>
          <a:spcPct val="0"/>
        </a:spcBef>
        <a:spcAft>
          <a:spcPct val="0"/>
        </a:spcAft>
        <a:defRPr sz="4400">
          <a:solidFill>
            <a:srgbClr val="990000"/>
          </a:solidFill>
          <a:latin typeface="Arial" panose="020B0604020202020204" pitchFamily="34" charset="0"/>
          <a:ea typeface="黑体" panose="02010609060101010101" pitchFamily="2" charset="-122"/>
        </a:defRPr>
      </a:lvl3pPr>
      <a:lvl4pPr algn="ctr" rtl="0" eaLnBrk="0" fontAlgn="base" hangingPunct="0">
        <a:spcBef>
          <a:spcPct val="0"/>
        </a:spcBef>
        <a:spcAft>
          <a:spcPct val="0"/>
        </a:spcAft>
        <a:defRPr sz="4400">
          <a:solidFill>
            <a:srgbClr val="990000"/>
          </a:solidFill>
          <a:latin typeface="Arial" panose="020B0604020202020204" pitchFamily="34" charset="0"/>
          <a:ea typeface="黑体" panose="02010609060101010101" pitchFamily="2" charset="-122"/>
        </a:defRPr>
      </a:lvl4pPr>
      <a:lvl5pPr algn="ctr" rtl="0" eaLnBrk="0" fontAlgn="base" hangingPunct="0">
        <a:spcBef>
          <a:spcPct val="0"/>
        </a:spcBef>
        <a:spcAft>
          <a:spcPct val="0"/>
        </a:spcAft>
        <a:defRPr sz="4400">
          <a:solidFill>
            <a:srgbClr val="990000"/>
          </a:solidFill>
          <a:latin typeface="Arial" panose="020B0604020202020204" pitchFamily="34" charset="0"/>
          <a:ea typeface="黑体" panose="02010609060101010101" pitchFamily="2" charset="-122"/>
        </a:defRPr>
      </a:lvl5pPr>
      <a:lvl6pPr marL="457200" algn="ctr" rtl="0" fontAlgn="base">
        <a:spcBef>
          <a:spcPct val="0"/>
        </a:spcBef>
        <a:spcAft>
          <a:spcPct val="0"/>
        </a:spcAft>
        <a:defRPr sz="4400">
          <a:solidFill>
            <a:srgbClr val="990000"/>
          </a:solidFill>
          <a:latin typeface="Arial" panose="020B0604020202020204" pitchFamily="34" charset="0"/>
          <a:ea typeface="黑体" panose="02010609060101010101" pitchFamily="2" charset="-122"/>
        </a:defRPr>
      </a:lvl6pPr>
      <a:lvl7pPr marL="914400" algn="ctr" rtl="0" fontAlgn="base">
        <a:spcBef>
          <a:spcPct val="0"/>
        </a:spcBef>
        <a:spcAft>
          <a:spcPct val="0"/>
        </a:spcAft>
        <a:defRPr sz="4400">
          <a:solidFill>
            <a:srgbClr val="990000"/>
          </a:solidFill>
          <a:latin typeface="Arial" panose="020B0604020202020204" pitchFamily="34" charset="0"/>
          <a:ea typeface="黑体" panose="02010609060101010101" pitchFamily="2" charset="-122"/>
        </a:defRPr>
      </a:lvl7pPr>
      <a:lvl8pPr marL="1371600" algn="ctr" rtl="0" fontAlgn="base">
        <a:spcBef>
          <a:spcPct val="0"/>
        </a:spcBef>
        <a:spcAft>
          <a:spcPct val="0"/>
        </a:spcAft>
        <a:defRPr sz="4400">
          <a:solidFill>
            <a:srgbClr val="990000"/>
          </a:solidFill>
          <a:latin typeface="Arial" panose="020B0604020202020204" pitchFamily="34" charset="0"/>
          <a:ea typeface="黑体" panose="02010609060101010101" pitchFamily="2" charset="-122"/>
        </a:defRPr>
      </a:lvl8pPr>
      <a:lvl9pPr marL="1828800" algn="ctr" rtl="0" fontAlgn="base">
        <a:spcBef>
          <a:spcPct val="0"/>
        </a:spcBef>
        <a:spcAft>
          <a:spcPct val="0"/>
        </a:spcAft>
        <a:defRPr sz="4400">
          <a:solidFill>
            <a:srgbClr val="990000"/>
          </a:solidFill>
          <a:latin typeface="Arial" panose="020B0604020202020204" pitchFamily="34" charset="0"/>
          <a:ea typeface="黑体" panose="0201060906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9.GIF"/><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4.xml"/><Relationship Id="rId7" Type="http://schemas.openxmlformats.org/officeDocument/2006/relationships/image" Target="../media/image6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4.jpe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sz="4800" dirty="0"/>
              <a:t>Atom-scale polishing</a:t>
            </a:r>
            <a:br>
              <a:rPr lang="en-US" altLang="zh-CN" sz="4800" dirty="0"/>
            </a:br>
            <a:r>
              <a:rPr lang="en-US" altLang="zh-CN" sz="1600" dirty="0"/>
              <a:t>Mainly by Plasma-assisted Polishing and Ion Beam Figuring</a:t>
            </a:r>
            <a:endParaRPr lang="zh-CN" altLang="en-US" sz="1600" dirty="0"/>
          </a:p>
        </p:txBody>
      </p:sp>
      <p:sp>
        <p:nvSpPr>
          <p:cNvPr id="3" name="副标题 2"/>
          <p:cNvSpPr>
            <a:spLocks noGrp="1"/>
          </p:cNvSpPr>
          <p:nvPr>
            <p:ph type="subTitle" idx="1"/>
          </p:nvPr>
        </p:nvSpPr>
        <p:spPr>
          <a:xfrm>
            <a:off x="1828800" y="3781698"/>
            <a:ext cx="8534400" cy="1752600"/>
          </a:xfrm>
        </p:spPr>
        <p:txBody>
          <a:bodyPr/>
          <a:lstStyle/>
          <a:p>
            <a:r>
              <a:rPr lang="zh-CN" altLang="en-US" b="1" dirty="0"/>
              <a:t>白雨辰  韩颖  徐杨  宋业伟  陈贝乐</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C0870D-F5CE-26E4-653C-77F551C2C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220" y="952248"/>
            <a:ext cx="7573115" cy="4756028"/>
          </a:xfrm>
          <a:prstGeom prst="rect">
            <a:avLst/>
          </a:prstGeom>
        </p:spPr>
      </p:pic>
      <p:sp>
        <p:nvSpPr>
          <p:cNvPr id="4" name="文本框 3">
            <a:extLst>
              <a:ext uri="{FF2B5EF4-FFF2-40B4-BE49-F238E27FC236}">
                <a16:creationId xmlns:a16="http://schemas.microsoft.com/office/drawing/2014/main" id="{4808BCEC-08D3-EB3B-4CD8-89D063DCDC40}"/>
              </a:ext>
            </a:extLst>
          </p:cNvPr>
          <p:cNvSpPr txBox="1"/>
          <p:nvPr/>
        </p:nvSpPr>
        <p:spPr>
          <a:xfrm>
            <a:off x="919442" y="107806"/>
            <a:ext cx="6315076" cy="523220"/>
          </a:xfrm>
          <a:prstGeom prst="rect">
            <a:avLst/>
          </a:prstGeom>
          <a:noFill/>
        </p:spPr>
        <p:txBody>
          <a:bodyPr wrap="square">
            <a:spAutoFit/>
          </a:bodyPr>
          <a:lstStyle/>
          <a:p>
            <a:pPr lvl="0"/>
            <a:r>
              <a:rPr lang="zh-CN" altLang="en-US" sz="2800" b="1" dirty="0">
                <a:solidFill>
                  <a:srgbClr val="9B0000"/>
                </a:solidFill>
                <a:latin typeface="Arial Black" panose="020B0A04020102020204" pitchFamily="34" charset="0"/>
                <a:ea typeface="微软雅黑" panose="020B0503020204020204" pitchFamily="34" charset="-122"/>
              </a:rPr>
              <a:t>化学修饰和非化学修饰</a:t>
            </a:r>
          </a:p>
        </p:txBody>
      </p:sp>
    </p:spTree>
    <p:extLst>
      <p:ext uri="{BB962C8B-B14F-4D97-AF65-F5344CB8AC3E}">
        <p14:creationId xmlns:p14="http://schemas.microsoft.com/office/powerpoint/2010/main" val="1352151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0181" y="3602160"/>
            <a:ext cx="5000652" cy="848370"/>
            <a:chOff x="3867210" y="3203903"/>
            <a:chExt cx="5000652" cy="848370"/>
          </a:xfrm>
        </p:grpSpPr>
        <p:grpSp>
          <p:nvGrpSpPr>
            <p:cNvPr id="4" name="组合 3"/>
            <p:cNvGrpSpPr/>
            <p:nvPr/>
          </p:nvGrpSpPr>
          <p:grpSpPr>
            <a:xfrm>
              <a:off x="5737029" y="3216018"/>
              <a:ext cx="3130833" cy="836255"/>
              <a:chOff x="5642959" y="3555392"/>
              <a:chExt cx="3130833" cy="836255"/>
            </a:xfrm>
          </p:grpSpPr>
          <p:sp>
            <p:nvSpPr>
              <p:cNvPr id="8" name="文本框 54"/>
              <p:cNvSpPr txBox="1"/>
              <p:nvPr/>
            </p:nvSpPr>
            <p:spPr>
              <a:xfrm>
                <a:off x="5642959" y="3555392"/>
                <a:ext cx="271619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9" name="文本框 55"/>
              <p:cNvSpPr txBox="1"/>
              <p:nvPr/>
            </p:nvSpPr>
            <p:spPr>
              <a:xfrm>
                <a:off x="5642959" y="4022315"/>
                <a:ext cx="313083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Ion Beam Figuring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4"/>
            <p:cNvGrpSpPr/>
            <p:nvPr/>
          </p:nvGrpSpPr>
          <p:grpSpPr>
            <a:xfrm>
              <a:off x="3867210" y="3203903"/>
              <a:ext cx="899886" cy="828000"/>
              <a:chOff x="3867210" y="3203903"/>
              <a:chExt cx="899886" cy="828000"/>
            </a:xfrm>
          </p:grpSpPr>
          <p:sp>
            <p:nvSpPr>
              <p:cNvPr id="6" name="文本框 56"/>
              <p:cNvSpPr txBox="1"/>
              <p:nvPr/>
            </p:nvSpPr>
            <p:spPr>
              <a:xfrm>
                <a:off x="3867210"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03</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7" name="矩形 6"/>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0" name="组合 9"/>
          <p:cNvGrpSpPr/>
          <p:nvPr/>
        </p:nvGrpSpPr>
        <p:grpSpPr>
          <a:xfrm>
            <a:off x="2810181" y="4726032"/>
            <a:ext cx="6221905" cy="878152"/>
            <a:chOff x="8092767" y="3203903"/>
            <a:chExt cx="6221905" cy="878152"/>
          </a:xfrm>
        </p:grpSpPr>
        <p:grpSp>
          <p:nvGrpSpPr>
            <p:cNvPr id="11" name="组合 10"/>
            <p:cNvGrpSpPr/>
            <p:nvPr/>
          </p:nvGrpSpPr>
          <p:grpSpPr>
            <a:xfrm>
              <a:off x="9962586" y="3237917"/>
              <a:ext cx="4352086" cy="844138"/>
              <a:chOff x="9884118" y="3561902"/>
              <a:chExt cx="4352086" cy="844138"/>
            </a:xfrm>
          </p:grpSpPr>
          <p:sp>
            <p:nvSpPr>
              <p:cNvPr id="15" name="文本框 59"/>
              <p:cNvSpPr txBox="1"/>
              <p:nvPr/>
            </p:nvSpPr>
            <p:spPr>
              <a:xfrm>
                <a:off x="9884118" y="3561902"/>
                <a:ext cx="344181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100" normalizeH="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16" name="文本框 60"/>
              <p:cNvSpPr txBox="1"/>
              <p:nvPr/>
            </p:nvSpPr>
            <p:spPr>
              <a:xfrm>
                <a:off x="9884118" y="4036708"/>
                <a:ext cx="43520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Comparison </a:t>
                </a:r>
                <a:r>
                  <a:rPr lang="en-US" altLang="zh-CN" b="0" noProof="0"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Outlook</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p:cNvGrpSpPr/>
            <p:nvPr/>
          </p:nvGrpSpPr>
          <p:grpSpPr>
            <a:xfrm>
              <a:off x="8092767" y="3203903"/>
              <a:ext cx="899886" cy="828000"/>
              <a:chOff x="8092767" y="3203903"/>
              <a:chExt cx="899886" cy="828000"/>
            </a:xfrm>
          </p:grpSpPr>
          <p:sp>
            <p:nvSpPr>
              <p:cNvPr id="13" name="文本框 61"/>
              <p:cNvSpPr txBox="1"/>
              <p:nvPr/>
            </p:nvSpPr>
            <p:spPr>
              <a:xfrm>
                <a:off x="8092767" y="326396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04</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14" name="矩形 13"/>
              <p:cNvSpPr/>
              <p:nvPr/>
            </p:nvSpPr>
            <p:spPr>
              <a:xfrm>
                <a:off x="8134913"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7" name="组合 16"/>
          <p:cNvGrpSpPr/>
          <p:nvPr/>
        </p:nvGrpSpPr>
        <p:grpSpPr>
          <a:xfrm>
            <a:off x="2816384" y="1292860"/>
            <a:ext cx="5341377" cy="857248"/>
            <a:chOff x="3873413" y="3203903"/>
            <a:chExt cx="5341377" cy="857248"/>
          </a:xfrm>
        </p:grpSpPr>
        <p:grpSp>
          <p:nvGrpSpPr>
            <p:cNvPr id="18" name="组合 17"/>
            <p:cNvGrpSpPr/>
            <p:nvPr/>
          </p:nvGrpSpPr>
          <p:grpSpPr>
            <a:xfrm>
              <a:off x="5737029" y="3224896"/>
              <a:ext cx="3477761" cy="836255"/>
              <a:chOff x="5642959" y="3564270"/>
              <a:chExt cx="3477761" cy="836255"/>
            </a:xfrm>
          </p:grpSpPr>
          <p:sp>
            <p:nvSpPr>
              <p:cNvPr id="22" name="文本框 54"/>
              <p:cNvSpPr txBox="1"/>
              <p:nvPr/>
            </p:nvSpPr>
            <p:spPr>
              <a:xfrm>
                <a:off x="5642959" y="3564270"/>
                <a:ext cx="347776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rPr>
                  <a:t>历史发展与方法简介</a:t>
                </a:r>
              </a:p>
            </p:txBody>
          </p:sp>
          <p:sp>
            <p:nvSpPr>
              <p:cNvPr id="23" name="文本框 55"/>
              <p:cNvSpPr txBox="1"/>
              <p:nvPr/>
            </p:nvSpPr>
            <p:spPr>
              <a:xfrm>
                <a:off x="5642959" y="4031193"/>
                <a:ext cx="303614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History &amp; Approaches</a:t>
                </a:r>
              </a:p>
            </p:txBody>
          </p:sp>
        </p:grpSp>
        <p:grpSp>
          <p:nvGrpSpPr>
            <p:cNvPr id="19" name="组合 18"/>
            <p:cNvGrpSpPr/>
            <p:nvPr/>
          </p:nvGrpSpPr>
          <p:grpSpPr>
            <a:xfrm>
              <a:off x="3873413" y="3203903"/>
              <a:ext cx="899886" cy="828000"/>
              <a:chOff x="3873413" y="3203903"/>
              <a:chExt cx="899886" cy="828000"/>
            </a:xfrm>
          </p:grpSpPr>
          <p:sp>
            <p:nvSpPr>
              <p:cNvPr id="20" name="文本框 56"/>
              <p:cNvSpPr txBox="1"/>
              <p:nvPr/>
            </p:nvSpPr>
            <p:spPr>
              <a:xfrm>
                <a:off x="3873413" y="326020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01</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1" name="矩形 20"/>
              <p:cNvSpPr/>
              <p:nvPr/>
            </p:nvSpPr>
            <p:spPr>
              <a:xfrm>
                <a:off x="3909356" y="3203903"/>
                <a:ext cx="828000" cy="828000"/>
              </a:xfrm>
              <a:prstGeom prst="rect">
                <a:avLst/>
              </a:prstGeom>
              <a:noFill/>
              <a:ln w="28575" cap="flat" cmpd="sng" algn="ctr">
                <a:solidFill>
                  <a:srgbClr val="9B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24" name="组合 23"/>
          <p:cNvGrpSpPr/>
          <p:nvPr/>
        </p:nvGrpSpPr>
        <p:grpSpPr>
          <a:xfrm>
            <a:off x="2816384" y="2447510"/>
            <a:ext cx="5998432" cy="848370"/>
            <a:chOff x="3873413" y="3203903"/>
            <a:chExt cx="5998432" cy="848370"/>
          </a:xfrm>
        </p:grpSpPr>
        <p:grpSp>
          <p:nvGrpSpPr>
            <p:cNvPr id="25" name="组合 24"/>
            <p:cNvGrpSpPr/>
            <p:nvPr/>
          </p:nvGrpSpPr>
          <p:grpSpPr>
            <a:xfrm>
              <a:off x="5737029" y="3216018"/>
              <a:ext cx="4134816" cy="836255"/>
              <a:chOff x="5642959" y="3555392"/>
              <a:chExt cx="4134816" cy="836255"/>
            </a:xfrm>
          </p:grpSpPr>
          <p:sp>
            <p:nvSpPr>
              <p:cNvPr id="29" name="文本框 54"/>
              <p:cNvSpPr txBox="1"/>
              <p:nvPr/>
            </p:nvSpPr>
            <p:spPr>
              <a:xfrm>
                <a:off x="5642959" y="355539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等离子体辅助抛光</a:t>
                </a:r>
                <a:r>
                  <a:rPr lang="en-US" altLang="zh-CN" sz="2800" b="1" dirty="0">
                    <a:solidFill>
                      <a:srgbClr val="9B0000"/>
                    </a:solidFill>
                    <a:latin typeface="Arial Black" panose="020B0A04020102020204" pitchFamily="34" charset="0"/>
                    <a:ea typeface="微软雅黑" panose="020B0503020204020204" pitchFamily="34" charset="-122"/>
                  </a:rPr>
                  <a:t>(PAP)</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30" name="文本框 55"/>
              <p:cNvSpPr txBox="1"/>
              <p:nvPr/>
            </p:nvSpPr>
            <p:spPr>
              <a:xfrm>
                <a:off x="5642959" y="4022315"/>
                <a:ext cx="284954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Plasma-Assisted Polishing</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3873413" y="3203903"/>
              <a:ext cx="899886" cy="828000"/>
              <a:chOff x="3873413" y="3203903"/>
              <a:chExt cx="899886" cy="828000"/>
            </a:xfrm>
          </p:grpSpPr>
          <p:sp>
            <p:nvSpPr>
              <p:cNvPr id="27" name="文本框 56"/>
              <p:cNvSpPr txBox="1"/>
              <p:nvPr/>
            </p:nvSpPr>
            <p:spPr>
              <a:xfrm>
                <a:off x="3873413"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02</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28" name="矩形 27"/>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sp>
        <p:nvSpPr>
          <p:cNvPr id="31"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目录</a:t>
            </a:r>
          </a:p>
        </p:txBody>
      </p:sp>
      <p:sp>
        <p:nvSpPr>
          <p:cNvPr id="37" name="文本框 54"/>
          <p:cNvSpPr txBox="1"/>
          <p:nvPr/>
        </p:nvSpPr>
        <p:spPr>
          <a:xfrm>
            <a:off x="4680000" y="3585628"/>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离子束抛光</a:t>
            </a:r>
            <a:r>
              <a:rPr lang="en-US" altLang="zh-CN" sz="2800" b="1" dirty="0">
                <a:solidFill>
                  <a:srgbClr val="E4A4A4"/>
                </a:solidFill>
                <a:latin typeface="Arial Black" panose="020B0A04020102020204" pitchFamily="34" charset="0"/>
                <a:ea typeface="微软雅黑" panose="020B0503020204020204" pitchFamily="34" charset="-122"/>
              </a:rPr>
              <a:t>(IBF)</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2" name="文本框 54"/>
          <p:cNvSpPr txBox="1"/>
          <p:nvPr/>
        </p:nvSpPr>
        <p:spPr>
          <a:xfrm>
            <a:off x="4680000" y="472603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方法对比与展望</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508836" y="1410028"/>
            <a:ext cx="5491914" cy="2993603"/>
          </a:xfrm>
          <a:prstGeom prst="rect">
            <a:avLst/>
          </a:prstGeom>
        </p:spPr>
      </p:pic>
      <p:sp>
        <p:nvSpPr>
          <p:cNvPr id="5" name="文本框 4"/>
          <p:cNvSpPr txBox="1"/>
          <p:nvPr/>
        </p:nvSpPr>
        <p:spPr>
          <a:xfrm>
            <a:off x="969310" y="4403631"/>
            <a:ext cx="6098240" cy="307777"/>
          </a:xfrm>
          <a:prstGeom prst="rect">
            <a:avLst/>
          </a:prstGeom>
          <a:noFill/>
        </p:spPr>
        <p:txBody>
          <a:bodyPr wrap="square">
            <a:spAutoFit/>
          </a:bodyPr>
          <a:lstStyle/>
          <a:p>
            <a:r>
              <a:rPr lang="en-US" altLang="zh-CN" sz="1400" b="1" dirty="0"/>
              <a:t>plasma irradiation,                       abrasive polishing</a:t>
            </a:r>
            <a:endParaRPr lang="zh-CN" altLang="en-US" sz="1400" b="1" dirty="0"/>
          </a:p>
        </p:txBody>
      </p:sp>
      <p:pic>
        <p:nvPicPr>
          <p:cNvPr id="6" name="图片 5"/>
          <p:cNvPicPr>
            <a:picLocks noChangeAspect="1"/>
          </p:cNvPicPr>
          <p:nvPr/>
        </p:nvPicPr>
        <p:blipFill>
          <a:blip r:embed="rId4"/>
          <a:stretch>
            <a:fillRect/>
          </a:stretch>
        </p:blipFill>
        <p:spPr>
          <a:xfrm>
            <a:off x="6700633" y="1658336"/>
            <a:ext cx="4690389" cy="2496987"/>
          </a:xfrm>
          <a:prstGeom prst="rect">
            <a:avLst/>
          </a:prstGeom>
        </p:spPr>
      </p:pic>
      <p:sp>
        <p:nvSpPr>
          <p:cNvPr id="7" name="文本框 6"/>
          <p:cNvSpPr txBox="1"/>
          <p:nvPr/>
        </p:nvSpPr>
        <p:spPr>
          <a:xfrm>
            <a:off x="7528024" y="4403630"/>
            <a:ext cx="6098240" cy="307777"/>
          </a:xfrm>
          <a:prstGeom prst="rect">
            <a:avLst/>
          </a:prstGeom>
          <a:noFill/>
        </p:spPr>
        <p:txBody>
          <a:bodyPr wrap="square">
            <a:spAutoFit/>
          </a:bodyPr>
          <a:lstStyle/>
          <a:p>
            <a:r>
              <a:rPr lang="en-US" altLang="zh-CN" sz="1400" b="1" dirty="0"/>
              <a:t>Figure .The schematic diagram of PAP</a:t>
            </a:r>
            <a:endParaRPr lang="zh-CN" altLang="en-US" sz="1400" b="1" dirty="0"/>
          </a:p>
        </p:txBody>
      </p:sp>
      <p:sp>
        <p:nvSpPr>
          <p:cNvPr id="2" name="文本框 1">
            <a:extLst>
              <a:ext uri="{FF2B5EF4-FFF2-40B4-BE49-F238E27FC236}">
                <a16:creationId xmlns:a16="http://schemas.microsoft.com/office/drawing/2014/main" id="{CAE13A0E-07CE-60AB-090F-7953E00EB19C}"/>
              </a:ext>
            </a:extLst>
          </p:cNvPr>
          <p:cNvSpPr txBox="1"/>
          <p:nvPr/>
        </p:nvSpPr>
        <p:spPr>
          <a:xfrm>
            <a:off x="6000750" y="5541755"/>
            <a:ext cx="4123607" cy="523220"/>
          </a:xfrm>
          <a:prstGeom prst="rect">
            <a:avLst/>
          </a:prstGeom>
          <a:noFill/>
        </p:spPr>
        <p:txBody>
          <a:bodyPr wrap="square" rtlCol="0">
            <a:spAutoFit/>
          </a:bodyPr>
          <a:lstStyle/>
          <a:p>
            <a:r>
              <a:rPr lang="en-HK" sz="1400" dirty="0" err="1"/>
              <a:t>Zhichao</a:t>
            </a:r>
            <a:r>
              <a:rPr lang="en-HK" sz="1400" dirty="0"/>
              <a:t> </a:t>
            </a:r>
            <a:r>
              <a:rPr lang="en-HK" sz="1400" dirty="0" err="1"/>
              <a:t>Geng,Ning</a:t>
            </a:r>
            <a:r>
              <a:rPr lang="en-HK" sz="1400" dirty="0"/>
              <a:t> </a:t>
            </a:r>
            <a:r>
              <a:rPr lang="en-HK" sz="1400" dirty="0" err="1"/>
              <a:t>Huang,Marco</a:t>
            </a:r>
            <a:r>
              <a:rPr lang="en-HK" sz="1400" dirty="0"/>
              <a:t> </a:t>
            </a:r>
            <a:r>
              <a:rPr lang="en-HK" sz="1400" dirty="0" err="1"/>
              <a:t>Castelli，and</a:t>
            </a:r>
            <a:r>
              <a:rPr lang="en-HK" sz="1400" dirty="0"/>
              <a:t> </a:t>
            </a:r>
            <a:r>
              <a:rPr lang="en-HK" sz="1400" dirty="0" err="1"/>
              <a:t>Fengzhou</a:t>
            </a:r>
            <a:r>
              <a:rPr lang="en-HK" sz="1400" dirty="0"/>
              <a:t> Fang, Micromachines 2023,14(2),343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558033" y="825213"/>
            <a:ext cx="8395592" cy="2338633"/>
          </a:xfrm>
          <a:prstGeom prst="rect">
            <a:avLst/>
          </a:prstGeom>
        </p:spPr>
      </p:pic>
      <p:pic>
        <p:nvPicPr>
          <p:cNvPr id="5" name="图片 4"/>
          <p:cNvPicPr>
            <a:picLocks noChangeAspect="1"/>
          </p:cNvPicPr>
          <p:nvPr/>
        </p:nvPicPr>
        <p:blipFill>
          <a:blip r:embed="rId4"/>
          <a:stretch>
            <a:fillRect/>
          </a:stretch>
        </p:blipFill>
        <p:spPr>
          <a:xfrm>
            <a:off x="1760718" y="3058019"/>
            <a:ext cx="5988543" cy="1974774"/>
          </a:xfrm>
          <a:prstGeom prst="rect">
            <a:avLst/>
          </a:prstGeom>
        </p:spPr>
      </p:pic>
      <p:sp>
        <p:nvSpPr>
          <p:cNvPr id="6" name="文本框 5"/>
          <p:cNvSpPr txBox="1"/>
          <p:nvPr/>
        </p:nvSpPr>
        <p:spPr>
          <a:xfrm>
            <a:off x="2627600" y="5013772"/>
            <a:ext cx="1243584" cy="369332"/>
          </a:xfrm>
          <a:prstGeom prst="rect">
            <a:avLst/>
          </a:prstGeom>
          <a:noFill/>
        </p:spPr>
        <p:txBody>
          <a:bodyPr wrap="square" rtlCol="0">
            <a:spAutoFit/>
          </a:bodyPr>
          <a:lstStyle/>
          <a:p>
            <a:r>
              <a:rPr lang="en-US" altLang="zh-CN" dirty="0" err="1"/>
              <a:t>SiC</a:t>
            </a:r>
            <a:endParaRPr lang="zh-CN" altLang="en-US" dirty="0"/>
          </a:p>
        </p:txBody>
      </p:sp>
      <p:sp>
        <p:nvSpPr>
          <p:cNvPr id="7" name="文本框 6"/>
          <p:cNvSpPr txBox="1"/>
          <p:nvPr/>
        </p:nvSpPr>
        <p:spPr>
          <a:xfrm>
            <a:off x="4351574" y="5007840"/>
            <a:ext cx="1243584" cy="369332"/>
          </a:xfrm>
          <a:prstGeom prst="rect">
            <a:avLst/>
          </a:prstGeom>
          <a:noFill/>
        </p:spPr>
        <p:txBody>
          <a:bodyPr wrap="square" rtlCol="0">
            <a:spAutoFit/>
          </a:bodyPr>
          <a:lstStyle/>
          <a:p>
            <a:r>
              <a:rPr lang="en-US" altLang="zh-CN" dirty="0" err="1"/>
              <a:t>GaN</a:t>
            </a:r>
            <a:endParaRPr lang="zh-CN" altLang="en-US" dirty="0"/>
          </a:p>
        </p:txBody>
      </p:sp>
      <p:sp>
        <p:nvSpPr>
          <p:cNvPr id="8" name="文本框 7"/>
          <p:cNvSpPr txBox="1"/>
          <p:nvPr/>
        </p:nvSpPr>
        <p:spPr>
          <a:xfrm>
            <a:off x="6159713" y="5032793"/>
            <a:ext cx="604653" cy="369332"/>
          </a:xfrm>
          <a:prstGeom prst="rect">
            <a:avLst/>
          </a:prstGeom>
          <a:noFill/>
        </p:spPr>
        <p:txBody>
          <a:bodyPr wrap="none" rtlCol="0">
            <a:spAutoFit/>
          </a:bodyPr>
          <a:lstStyle/>
          <a:p>
            <a:r>
              <a:rPr lang="en-US" altLang="zh-CN" dirty="0"/>
              <a:t>SCD</a:t>
            </a:r>
            <a:endParaRPr lang="zh-CN" altLang="en-US" dirty="0"/>
          </a:p>
        </p:txBody>
      </p:sp>
      <p:sp>
        <p:nvSpPr>
          <p:cNvPr id="9" name="文本框 8"/>
          <p:cNvSpPr txBox="1"/>
          <p:nvPr/>
        </p:nvSpPr>
        <p:spPr>
          <a:xfrm>
            <a:off x="2480383" y="5377172"/>
            <a:ext cx="6094476" cy="307777"/>
          </a:xfrm>
          <a:prstGeom prst="rect">
            <a:avLst/>
          </a:prstGeom>
          <a:noFill/>
        </p:spPr>
        <p:txBody>
          <a:bodyPr wrap="square">
            <a:spAutoFit/>
          </a:bodyPr>
          <a:lstStyle/>
          <a:p>
            <a:r>
              <a:rPr lang="en-US" altLang="zh-CN" sz="1400" b="1" dirty="0"/>
              <a:t>Figure .The AFM images of PAP-processed workpiece</a:t>
            </a:r>
            <a:endParaRPr lang="zh-CN" altLang="en-US" sz="1400" b="1" dirty="0"/>
          </a:p>
        </p:txBody>
      </p:sp>
      <p:sp>
        <p:nvSpPr>
          <p:cNvPr id="2" name="文本框 1"/>
          <p:cNvSpPr txBox="1"/>
          <p:nvPr/>
        </p:nvSpPr>
        <p:spPr>
          <a:xfrm>
            <a:off x="8090814" y="3319280"/>
            <a:ext cx="3343275" cy="1286250"/>
          </a:xfrm>
          <a:prstGeom prst="rect">
            <a:avLst/>
          </a:prstGeom>
          <a:noFill/>
        </p:spPr>
        <p:txBody>
          <a:bodyPr wrap="square" rtlCol="0">
            <a:spAutoFit/>
          </a:bodyPr>
          <a:lstStyle/>
          <a:p>
            <a:pPr>
              <a:lnSpc>
                <a:spcPct val="150000"/>
              </a:lnSpc>
            </a:pPr>
            <a:r>
              <a:rPr lang="zh-CN" altLang="en-US" dirty="0"/>
              <a:t>共性：</a:t>
            </a:r>
            <a:endParaRPr lang="en-US" altLang="zh-CN" dirty="0"/>
          </a:p>
          <a:p>
            <a:pPr>
              <a:lnSpc>
                <a:spcPct val="150000"/>
              </a:lnSpc>
            </a:pPr>
            <a:r>
              <a:rPr lang="zh-CN" altLang="en-US" dirty="0"/>
              <a:t>高硬度</a:t>
            </a:r>
            <a:endParaRPr lang="en-US" altLang="zh-CN" dirty="0"/>
          </a:p>
          <a:p>
            <a:pPr>
              <a:lnSpc>
                <a:spcPct val="150000"/>
              </a:lnSpc>
            </a:pPr>
            <a:r>
              <a:rPr lang="zh-CN" altLang="en-US" dirty="0"/>
              <a:t>化学惰性</a:t>
            </a:r>
          </a:p>
        </p:txBody>
      </p:sp>
      <p:sp>
        <p:nvSpPr>
          <p:cNvPr id="12" name="文本框 11">
            <a:extLst>
              <a:ext uri="{FF2B5EF4-FFF2-40B4-BE49-F238E27FC236}">
                <a16:creationId xmlns:a16="http://schemas.microsoft.com/office/drawing/2014/main" id="{12C15D55-1985-CC17-E1D2-E7A29BD5C510}"/>
              </a:ext>
            </a:extLst>
          </p:cNvPr>
          <p:cNvSpPr txBox="1"/>
          <p:nvPr/>
        </p:nvSpPr>
        <p:spPr>
          <a:xfrm>
            <a:off x="7310482" y="5537321"/>
            <a:ext cx="4123607" cy="523220"/>
          </a:xfrm>
          <a:prstGeom prst="rect">
            <a:avLst/>
          </a:prstGeom>
          <a:noFill/>
        </p:spPr>
        <p:txBody>
          <a:bodyPr wrap="square" rtlCol="0">
            <a:spAutoFit/>
          </a:bodyPr>
          <a:lstStyle/>
          <a:p>
            <a:r>
              <a:rPr lang="en-HK" sz="1400" dirty="0" err="1"/>
              <a:t>Zhichao</a:t>
            </a:r>
            <a:r>
              <a:rPr lang="en-HK" sz="1400" dirty="0"/>
              <a:t> </a:t>
            </a:r>
            <a:r>
              <a:rPr lang="en-HK" sz="1400" dirty="0" err="1"/>
              <a:t>Geng,Ning</a:t>
            </a:r>
            <a:r>
              <a:rPr lang="en-HK" sz="1400" dirty="0"/>
              <a:t> </a:t>
            </a:r>
            <a:r>
              <a:rPr lang="en-HK" sz="1400" dirty="0" err="1"/>
              <a:t>Huang,Marco</a:t>
            </a:r>
            <a:r>
              <a:rPr lang="en-HK" sz="1400" dirty="0"/>
              <a:t> </a:t>
            </a:r>
            <a:r>
              <a:rPr lang="en-HK" sz="1400" dirty="0" err="1"/>
              <a:t>Castelli，and</a:t>
            </a:r>
            <a:r>
              <a:rPr lang="en-HK" sz="1400" dirty="0"/>
              <a:t> </a:t>
            </a:r>
            <a:r>
              <a:rPr lang="en-HK" sz="1400" dirty="0" err="1"/>
              <a:t>Fengzhou</a:t>
            </a:r>
            <a:r>
              <a:rPr lang="en-HK" sz="1400" dirty="0"/>
              <a:t> Fang, Micromachines 2023,14(2),343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a:t>
            </a:r>
            <a:r>
              <a:rPr lang="en-US" altLang="zh-CN" sz="3000" dirty="0" err="1">
                <a:solidFill>
                  <a:srgbClr val="9B0000"/>
                </a:solidFill>
                <a:latin typeface="Arial Black" panose="020B0A04020102020204" pitchFamily="34" charset="0"/>
                <a:ea typeface="微软雅黑" panose="020B0503020204020204" pitchFamily="34" charset="-122"/>
              </a:rPr>
              <a:t>SiC</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5866386" y="716188"/>
            <a:ext cx="5111710" cy="1841714"/>
          </a:xfrm>
          <a:prstGeom prst="rect">
            <a:avLst/>
          </a:prstGeom>
        </p:spPr>
      </p:pic>
      <p:sp>
        <p:nvSpPr>
          <p:cNvPr id="6" name="文本框 5"/>
          <p:cNvSpPr txBox="1"/>
          <p:nvPr/>
        </p:nvSpPr>
        <p:spPr>
          <a:xfrm>
            <a:off x="6000752" y="2446137"/>
            <a:ext cx="6753785" cy="307777"/>
          </a:xfrm>
          <a:prstGeom prst="rect">
            <a:avLst/>
          </a:prstGeom>
          <a:noFill/>
        </p:spPr>
        <p:txBody>
          <a:bodyPr wrap="square">
            <a:spAutoFit/>
          </a:bodyPr>
          <a:lstStyle/>
          <a:p>
            <a:r>
              <a:rPr lang="en-US" altLang="zh-CN" sz="1400" b="1" dirty="0"/>
              <a:t>Figure .The removal mechanism in plasma-assisted polishing</a:t>
            </a:r>
            <a:endParaRPr lang="zh-CN" altLang="en-US" sz="1400" b="1" dirty="0"/>
          </a:p>
        </p:txBody>
      </p:sp>
      <p:pic>
        <p:nvPicPr>
          <p:cNvPr id="7" name="图片 6"/>
          <p:cNvPicPr>
            <a:picLocks noChangeAspect="1"/>
          </p:cNvPicPr>
          <p:nvPr/>
        </p:nvPicPr>
        <p:blipFill>
          <a:blip r:embed="rId4"/>
          <a:stretch>
            <a:fillRect/>
          </a:stretch>
        </p:blipFill>
        <p:spPr>
          <a:xfrm>
            <a:off x="155641" y="1967387"/>
            <a:ext cx="5278984" cy="3106406"/>
          </a:xfrm>
          <a:prstGeom prst="rect">
            <a:avLst/>
          </a:prstGeom>
        </p:spPr>
      </p:pic>
      <p:sp>
        <p:nvSpPr>
          <p:cNvPr id="8" name="文本框 7"/>
          <p:cNvSpPr txBox="1"/>
          <p:nvPr/>
        </p:nvSpPr>
        <p:spPr>
          <a:xfrm>
            <a:off x="1054474" y="5145136"/>
            <a:ext cx="6098240" cy="369332"/>
          </a:xfrm>
          <a:prstGeom prst="rect">
            <a:avLst/>
          </a:prstGeom>
          <a:noFill/>
        </p:spPr>
        <p:txBody>
          <a:bodyPr wrap="square">
            <a:spAutoFit/>
          </a:bodyPr>
          <a:lstStyle/>
          <a:p>
            <a:r>
              <a:rPr lang="en-US" altLang="zh-CN" sz="1400" b="1" dirty="0"/>
              <a:t>Figure . Crystal structure of 4H-SiC</a:t>
            </a:r>
            <a:r>
              <a:rPr lang="en-US" altLang="zh-CN" dirty="0"/>
              <a:t>.</a:t>
            </a:r>
            <a:endParaRPr lang="zh-CN" altLang="en-US" dirty="0"/>
          </a:p>
        </p:txBody>
      </p:sp>
      <p:pic>
        <p:nvPicPr>
          <p:cNvPr id="9" name="图片 8"/>
          <p:cNvPicPr>
            <a:picLocks noChangeAspect="1"/>
          </p:cNvPicPr>
          <p:nvPr/>
        </p:nvPicPr>
        <p:blipFill>
          <a:blip r:embed="rId5"/>
          <a:stretch>
            <a:fillRect/>
          </a:stretch>
        </p:blipFill>
        <p:spPr>
          <a:xfrm>
            <a:off x="5604006" y="2834897"/>
            <a:ext cx="3097415" cy="3809756"/>
          </a:xfrm>
          <a:prstGeom prst="rect">
            <a:avLst/>
          </a:prstGeom>
        </p:spPr>
      </p:pic>
      <p:sp>
        <p:nvSpPr>
          <p:cNvPr id="10" name="文本框 9"/>
          <p:cNvSpPr txBox="1"/>
          <p:nvPr/>
        </p:nvSpPr>
        <p:spPr>
          <a:xfrm>
            <a:off x="9002193" y="4287851"/>
            <a:ext cx="2420361" cy="738664"/>
          </a:xfrm>
          <a:prstGeom prst="rect">
            <a:avLst/>
          </a:prstGeom>
          <a:noFill/>
        </p:spPr>
        <p:txBody>
          <a:bodyPr wrap="square">
            <a:spAutoFit/>
          </a:bodyPr>
          <a:lstStyle/>
          <a:p>
            <a:r>
              <a:rPr lang="en-US" altLang="zh-CN" sz="1400" b="1" dirty="0"/>
              <a:t>Figure . Generation mechanism of step-terrace structure of 4H-SiC.</a:t>
            </a:r>
            <a:endParaRPr lang="zh-CN" altLang="en-US" sz="1400" b="1" dirty="0"/>
          </a:p>
        </p:txBody>
      </p:sp>
      <p:sp>
        <p:nvSpPr>
          <p:cNvPr id="11" name="文本框 10"/>
          <p:cNvSpPr txBox="1"/>
          <p:nvPr/>
        </p:nvSpPr>
        <p:spPr>
          <a:xfrm>
            <a:off x="457200" y="5817950"/>
            <a:ext cx="3854851"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Hui </a:t>
            </a:r>
            <a:r>
              <a:rPr lang="en-US" altLang="zh-CN" sz="1400" dirty="0" err="1">
                <a:latin typeface="Arial" panose="020B0604020202020204" pitchFamily="34" charset="0"/>
                <a:cs typeface="Arial" panose="020B0604020202020204" pitchFamily="34" charset="0"/>
              </a:rPr>
              <a:t>Deng,Katsuyoshi</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Endo,Kazuya</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Yamamura,Scientific</a:t>
            </a:r>
            <a:r>
              <a:rPr lang="en-US" altLang="zh-CN" sz="1400" dirty="0">
                <a:latin typeface="Arial" panose="020B0604020202020204" pitchFamily="34" charset="0"/>
                <a:cs typeface="Arial" panose="020B0604020202020204" pitchFamily="34" charset="0"/>
              </a:rPr>
              <a:t> Reports,2015,8947,5</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a:t>
            </a:r>
            <a:r>
              <a:rPr lang="en-US" altLang="zh-CN" sz="3000" dirty="0" err="1">
                <a:solidFill>
                  <a:srgbClr val="9B0000"/>
                </a:solidFill>
                <a:latin typeface="Arial Black" panose="020B0A04020102020204" pitchFamily="34" charset="0"/>
                <a:ea typeface="微软雅黑" panose="020B0503020204020204" pitchFamily="34" charset="-122"/>
              </a:rPr>
              <a:t>GaN</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438425" y="945776"/>
            <a:ext cx="4813574" cy="2017591"/>
          </a:xfrm>
          <a:prstGeom prst="rect">
            <a:avLst/>
          </a:prstGeom>
        </p:spPr>
      </p:pic>
      <p:sp>
        <p:nvSpPr>
          <p:cNvPr id="5" name="文本框 4"/>
          <p:cNvSpPr txBox="1"/>
          <p:nvPr/>
        </p:nvSpPr>
        <p:spPr>
          <a:xfrm>
            <a:off x="438425" y="2809478"/>
            <a:ext cx="6098240" cy="307777"/>
          </a:xfrm>
          <a:prstGeom prst="rect">
            <a:avLst/>
          </a:prstGeom>
          <a:noFill/>
        </p:spPr>
        <p:txBody>
          <a:bodyPr wrap="square">
            <a:spAutoFit/>
          </a:bodyPr>
          <a:lstStyle/>
          <a:p>
            <a:r>
              <a:rPr lang="en-US" altLang="zh-CN" sz="1400" b="1" dirty="0"/>
              <a:t>Fig . Probable pit generation mechanism in the slurry polishing of </a:t>
            </a:r>
            <a:r>
              <a:rPr lang="en-US" altLang="zh-CN" sz="1400" b="1" dirty="0" err="1"/>
              <a:t>GaN</a:t>
            </a:r>
            <a:r>
              <a:rPr lang="en-US" altLang="zh-CN" sz="1400" b="1" dirty="0"/>
              <a:t> .</a:t>
            </a:r>
            <a:endParaRPr lang="zh-CN" altLang="en-US" sz="1400" b="1" dirty="0"/>
          </a:p>
        </p:txBody>
      </p:sp>
      <p:pic>
        <p:nvPicPr>
          <p:cNvPr id="6" name="图片 5"/>
          <p:cNvPicPr>
            <a:picLocks noChangeAspect="1"/>
          </p:cNvPicPr>
          <p:nvPr/>
        </p:nvPicPr>
        <p:blipFill>
          <a:blip r:embed="rId4"/>
          <a:stretch>
            <a:fillRect/>
          </a:stretch>
        </p:blipFill>
        <p:spPr>
          <a:xfrm>
            <a:off x="883592" y="3095416"/>
            <a:ext cx="4174183" cy="2390406"/>
          </a:xfrm>
          <a:prstGeom prst="rect">
            <a:avLst/>
          </a:prstGeom>
        </p:spPr>
      </p:pic>
      <p:sp>
        <p:nvSpPr>
          <p:cNvPr id="7" name="文本框 6"/>
          <p:cNvSpPr txBox="1"/>
          <p:nvPr/>
        </p:nvSpPr>
        <p:spPr>
          <a:xfrm>
            <a:off x="597842" y="5485822"/>
            <a:ext cx="6098240" cy="369332"/>
          </a:xfrm>
          <a:prstGeom prst="rect">
            <a:avLst/>
          </a:prstGeom>
          <a:noFill/>
        </p:spPr>
        <p:txBody>
          <a:bodyPr wrap="square">
            <a:spAutoFit/>
          </a:bodyPr>
          <a:lstStyle/>
          <a:p>
            <a:r>
              <a:rPr lang="en-US" altLang="zh-CN" sz="1400" b="1" dirty="0"/>
              <a:t>Fig . Probable mechanism of PAP applied to </a:t>
            </a:r>
            <a:r>
              <a:rPr lang="en-US" altLang="zh-CN" sz="1400" b="1" dirty="0" err="1"/>
              <a:t>GaN</a:t>
            </a:r>
            <a:r>
              <a:rPr lang="en-US" altLang="zh-CN" sz="1400" b="1" dirty="0"/>
              <a:t> </a:t>
            </a:r>
            <a:r>
              <a:rPr lang="en-US" altLang="zh-CN" dirty="0"/>
              <a:t>.</a:t>
            </a:r>
            <a:endParaRPr lang="zh-CN" altLang="en-US" dirty="0"/>
          </a:p>
        </p:txBody>
      </p:sp>
      <p:pic>
        <p:nvPicPr>
          <p:cNvPr id="8" name="图片 7"/>
          <p:cNvPicPr>
            <a:picLocks noChangeAspect="1"/>
          </p:cNvPicPr>
          <p:nvPr/>
        </p:nvPicPr>
        <p:blipFill>
          <a:blip r:embed="rId5"/>
          <a:stretch>
            <a:fillRect/>
          </a:stretch>
        </p:blipFill>
        <p:spPr>
          <a:xfrm>
            <a:off x="6507564" y="779629"/>
            <a:ext cx="3692617" cy="2183738"/>
          </a:xfrm>
          <a:prstGeom prst="rect">
            <a:avLst/>
          </a:prstGeom>
        </p:spPr>
      </p:pic>
      <p:pic>
        <p:nvPicPr>
          <p:cNvPr id="9" name="图片 8"/>
          <p:cNvPicPr>
            <a:picLocks noChangeAspect="1"/>
          </p:cNvPicPr>
          <p:nvPr/>
        </p:nvPicPr>
        <p:blipFill>
          <a:blip r:embed="rId6"/>
          <a:stretch>
            <a:fillRect/>
          </a:stretch>
        </p:blipFill>
        <p:spPr>
          <a:xfrm>
            <a:off x="6536665" y="3008885"/>
            <a:ext cx="3663516" cy="3256459"/>
          </a:xfrm>
          <a:prstGeom prst="rect">
            <a:avLst/>
          </a:prstGeom>
        </p:spPr>
      </p:pic>
      <p:sp>
        <p:nvSpPr>
          <p:cNvPr id="10" name="文本框 9"/>
          <p:cNvSpPr txBox="1"/>
          <p:nvPr/>
        </p:nvSpPr>
        <p:spPr>
          <a:xfrm>
            <a:off x="3542489" y="6434442"/>
            <a:ext cx="6098240" cy="307777"/>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H.Deng,K.Endo,K.Yamamura</a:t>
            </a:r>
            <a:r>
              <a:rPr lang="en-US" altLang="zh-CN" sz="1400" dirty="0">
                <a:latin typeface="Arial" panose="020B0604020202020204" pitchFamily="34" charset="0"/>
                <a:cs typeface="Arial" panose="020B0604020202020204" pitchFamily="34" charset="0"/>
              </a:rPr>
              <a:t>, CIRP Annals,2015,64,531</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a:t>
            </a:r>
            <a:r>
              <a:rPr lang="en-US" altLang="zh-CN" sz="3000" dirty="0" err="1">
                <a:solidFill>
                  <a:srgbClr val="9B0000"/>
                </a:solidFill>
                <a:latin typeface="Arial Black" panose="020B0A04020102020204" pitchFamily="34" charset="0"/>
                <a:ea typeface="微软雅黑" panose="020B0503020204020204" pitchFamily="34" charset="-122"/>
              </a:rPr>
              <a:t>GaN</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914399" y="855164"/>
            <a:ext cx="4034563" cy="2161602"/>
          </a:xfrm>
          <a:prstGeom prst="rect">
            <a:avLst/>
          </a:prstGeom>
        </p:spPr>
      </p:pic>
      <p:sp>
        <p:nvSpPr>
          <p:cNvPr id="5" name="文本框 4"/>
          <p:cNvSpPr txBox="1"/>
          <p:nvPr/>
        </p:nvSpPr>
        <p:spPr>
          <a:xfrm>
            <a:off x="714048" y="2831356"/>
            <a:ext cx="5190566" cy="523220"/>
          </a:xfrm>
          <a:prstGeom prst="rect">
            <a:avLst/>
          </a:prstGeom>
          <a:noFill/>
        </p:spPr>
        <p:txBody>
          <a:bodyPr wrap="square" rtlCol="0">
            <a:spAutoFit/>
          </a:bodyPr>
          <a:lstStyle/>
          <a:p>
            <a:r>
              <a:rPr lang="en-US" altLang="zh-CN" sz="1400" b="1" dirty="0"/>
              <a:t>Figure: AFM image and the surface profile of the as-grown </a:t>
            </a:r>
            <a:r>
              <a:rPr lang="en-US" altLang="zh-CN" sz="1400" b="1" dirty="0" err="1"/>
              <a:t>GaN</a:t>
            </a:r>
            <a:r>
              <a:rPr lang="en-US" altLang="zh-CN" sz="1400" b="1" dirty="0"/>
              <a:t> surface (Sz:3.65 nm,Sq:0.28 nm).</a:t>
            </a:r>
            <a:endParaRPr lang="zh-CN" altLang="en-US" sz="1400" b="1" dirty="0"/>
          </a:p>
        </p:txBody>
      </p:sp>
      <p:pic>
        <p:nvPicPr>
          <p:cNvPr id="6" name="图片 5"/>
          <p:cNvPicPr>
            <a:picLocks noChangeAspect="1"/>
          </p:cNvPicPr>
          <p:nvPr/>
        </p:nvPicPr>
        <p:blipFill>
          <a:blip r:embed="rId4"/>
          <a:stretch>
            <a:fillRect/>
          </a:stretch>
        </p:blipFill>
        <p:spPr>
          <a:xfrm>
            <a:off x="6287386" y="855164"/>
            <a:ext cx="4263451" cy="2049961"/>
          </a:xfrm>
          <a:prstGeom prst="rect">
            <a:avLst/>
          </a:prstGeom>
        </p:spPr>
      </p:pic>
      <p:sp>
        <p:nvSpPr>
          <p:cNvPr id="7" name="文本框 6"/>
          <p:cNvSpPr txBox="1"/>
          <p:nvPr/>
        </p:nvSpPr>
        <p:spPr>
          <a:xfrm>
            <a:off x="6104965" y="2831356"/>
            <a:ext cx="6896509" cy="523220"/>
          </a:xfrm>
          <a:prstGeom prst="rect">
            <a:avLst/>
          </a:prstGeom>
          <a:noFill/>
        </p:spPr>
        <p:txBody>
          <a:bodyPr wrap="square">
            <a:spAutoFit/>
          </a:bodyPr>
          <a:lstStyle/>
          <a:p>
            <a:r>
              <a:rPr lang="en-US" altLang="zh-CN" sz="1400" b="1" dirty="0"/>
              <a:t>Fig . AFM images of slurry-polished </a:t>
            </a:r>
            <a:r>
              <a:rPr lang="en-US" altLang="zh-CN" sz="1400" b="1" dirty="0" err="1"/>
              <a:t>GaN</a:t>
            </a:r>
            <a:r>
              <a:rPr lang="en-US" altLang="zh-CN" sz="1400" b="1" dirty="0"/>
              <a:t> surfaces:(a)SiO2</a:t>
            </a:r>
          </a:p>
          <a:p>
            <a:r>
              <a:rPr lang="en-US" altLang="zh-CN" sz="1400" b="1" dirty="0"/>
              <a:t>slurry (Sz:4.04 nm,Sq:0.43 nm),(b)Ce02 slurry (Sz:7.28 nm,Sq:0.21nm).</a:t>
            </a:r>
            <a:endParaRPr lang="zh-CN" altLang="en-US" sz="1400" b="1" dirty="0"/>
          </a:p>
        </p:txBody>
      </p:sp>
      <p:pic>
        <p:nvPicPr>
          <p:cNvPr id="8" name="图片 7"/>
          <p:cNvPicPr>
            <a:picLocks noChangeAspect="1"/>
          </p:cNvPicPr>
          <p:nvPr/>
        </p:nvPicPr>
        <p:blipFill>
          <a:blip r:embed="rId5"/>
          <a:stretch>
            <a:fillRect/>
          </a:stretch>
        </p:blipFill>
        <p:spPr>
          <a:xfrm>
            <a:off x="914399" y="3429000"/>
            <a:ext cx="4182036" cy="2050627"/>
          </a:xfrm>
          <a:prstGeom prst="rect">
            <a:avLst/>
          </a:prstGeom>
        </p:spPr>
      </p:pic>
      <p:sp>
        <p:nvSpPr>
          <p:cNvPr id="9" name="文本框 8"/>
          <p:cNvSpPr txBox="1"/>
          <p:nvPr/>
        </p:nvSpPr>
        <p:spPr>
          <a:xfrm>
            <a:off x="714048" y="5479627"/>
            <a:ext cx="6763870" cy="738664"/>
          </a:xfrm>
          <a:prstGeom prst="rect">
            <a:avLst/>
          </a:prstGeom>
          <a:noFill/>
        </p:spPr>
        <p:txBody>
          <a:bodyPr wrap="square">
            <a:spAutoFit/>
          </a:bodyPr>
          <a:lstStyle/>
          <a:p>
            <a:r>
              <a:rPr lang="en-US" altLang="zh-CN" sz="1400" b="1" dirty="0"/>
              <a:t>Fig. AFM image and the surface profile of the PAP processed</a:t>
            </a:r>
          </a:p>
          <a:p>
            <a:r>
              <a:rPr lang="en-US" altLang="zh-CN" sz="1400" b="1" dirty="0" err="1"/>
              <a:t>GaN</a:t>
            </a:r>
            <a:r>
              <a:rPr lang="en-US" altLang="zh-CN" sz="1400" b="1" dirty="0"/>
              <a:t> surface (Sz:0.67 nm,Sq:0.08 nm).The insets figure (a)</a:t>
            </a:r>
          </a:p>
          <a:p>
            <a:r>
              <a:rPr lang="en-US" altLang="zh-CN" sz="1400" b="1" dirty="0"/>
              <a:t>shows a typical image of dislocation site.</a:t>
            </a:r>
            <a:endParaRPr lang="zh-CN" altLang="en-US" sz="1400" b="1" dirty="0"/>
          </a:p>
        </p:txBody>
      </p:sp>
      <p:pic>
        <p:nvPicPr>
          <p:cNvPr id="10" name="图片 9"/>
          <p:cNvPicPr>
            <a:picLocks noChangeAspect="1"/>
          </p:cNvPicPr>
          <p:nvPr/>
        </p:nvPicPr>
        <p:blipFill>
          <a:blip r:embed="rId6"/>
          <a:stretch>
            <a:fillRect/>
          </a:stretch>
        </p:blipFill>
        <p:spPr>
          <a:xfrm>
            <a:off x="6287386" y="3579075"/>
            <a:ext cx="4333862" cy="2050627"/>
          </a:xfrm>
          <a:prstGeom prst="rect">
            <a:avLst/>
          </a:prstGeom>
        </p:spPr>
      </p:pic>
      <p:sp>
        <p:nvSpPr>
          <p:cNvPr id="11" name="文本框 10"/>
          <p:cNvSpPr txBox="1"/>
          <p:nvPr/>
        </p:nvSpPr>
        <p:spPr>
          <a:xfrm>
            <a:off x="6104965" y="5508811"/>
            <a:ext cx="6528546" cy="523220"/>
          </a:xfrm>
          <a:prstGeom prst="rect">
            <a:avLst/>
          </a:prstGeom>
          <a:noFill/>
        </p:spPr>
        <p:txBody>
          <a:bodyPr wrap="square">
            <a:spAutoFit/>
          </a:bodyPr>
          <a:lstStyle/>
          <a:p>
            <a:r>
              <a:rPr lang="en-US" altLang="zh-CN" sz="1400" b="1" dirty="0"/>
              <a:t>Fig . AFM images of plasma irradiated </a:t>
            </a:r>
            <a:r>
              <a:rPr lang="en-US" altLang="zh-CN" sz="1400" b="1" dirty="0" err="1"/>
              <a:t>GaN</a:t>
            </a:r>
            <a:r>
              <a:rPr lang="en-US" altLang="zh-CN" sz="1400" b="1" dirty="0"/>
              <a:t> surfaces:(a)O2plasma,</a:t>
            </a:r>
          </a:p>
          <a:p>
            <a:r>
              <a:rPr lang="en-US" altLang="zh-CN" sz="1400" b="1" dirty="0"/>
              <a:t>(b)CF4 plasma.</a:t>
            </a:r>
            <a:endParaRPr lang="zh-CN" altLang="en-US" sz="1400" b="1" dirty="0"/>
          </a:p>
        </p:txBody>
      </p:sp>
      <p:sp>
        <p:nvSpPr>
          <p:cNvPr id="12" name="文本框 11"/>
          <p:cNvSpPr txBox="1"/>
          <p:nvPr/>
        </p:nvSpPr>
        <p:spPr>
          <a:xfrm>
            <a:off x="5623953" y="6321434"/>
            <a:ext cx="6500812" cy="307777"/>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H.Deng,K.Endo,K.Yamamura</a:t>
            </a:r>
            <a:r>
              <a:rPr lang="en-US" altLang="zh-CN" sz="1400" dirty="0">
                <a:latin typeface="Arial" panose="020B0604020202020204" pitchFamily="34" charset="0"/>
                <a:cs typeface="Arial" panose="020B0604020202020204" pitchFamily="34" charset="0"/>
              </a:rPr>
              <a:t>, CIRP Annals,2015,64,531</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-SCD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402050" y="816930"/>
            <a:ext cx="3361118" cy="2285831"/>
          </a:xfrm>
          <a:prstGeom prst="rect">
            <a:avLst/>
          </a:prstGeom>
        </p:spPr>
      </p:pic>
      <p:sp>
        <p:nvSpPr>
          <p:cNvPr id="6" name="文本框 5"/>
          <p:cNvSpPr txBox="1"/>
          <p:nvPr/>
        </p:nvSpPr>
        <p:spPr>
          <a:xfrm>
            <a:off x="402050" y="3121223"/>
            <a:ext cx="6098240" cy="307777"/>
          </a:xfrm>
          <a:prstGeom prst="rect">
            <a:avLst/>
          </a:prstGeom>
          <a:noFill/>
        </p:spPr>
        <p:txBody>
          <a:bodyPr wrap="square">
            <a:spAutoFit/>
          </a:bodyPr>
          <a:lstStyle/>
          <a:p>
            <a:r>
              <a:rPr lang="en-US" altLang="zh-CN" sz="1400" b="1" dirty="0"/>
              <a:t>Fig . Schematic images of the experimental setups.</a:t>
            </a:r>
            <a:endParaRPr lang="zh-CN" altLang="en-US" sz="1400" b="1" dirty="0"/>
          </a:p>
        </p:txBody>
      </p:sp>
      <p:pic>
        <p:nvPicPr>
          <p:cNvPr id="7" name="图片 6"/>
          <p:cNvPicPr>
            <a:picLocks noChangeAspect="1"/>
          </p:cNvPicPr>
          <p:nvPr/>
        </p:nvPicPr>
        <p:blipFill>
          <a:blip r:embed="rId4"/>
          <a:stretch>
            <a:fillRect/>
          </a:stretch>
        </p:blipFill>
        <p:spPr>
          <a:xfrm>
            <a:off x="5219700" y="1015128"/>
            <a:ext cx="3456550" cy="2413872"/>
          </a:xfrm>
          <a:prstGeom prst="rect">
            <a:avLst/>
          </a:prstGeom>
        </p:spPr>
      </p:pic>
      <p:sp>
        <p:nvSpPr>
          <p:cNvPr id="8" name="文本框 7"/>
          <p:cNvSpPr txBox="1"/>
          <p:nvPr/>
        </p:nvSpPr>
        <p:spPr>
          <a:xfrm>
            <a:off x="8748994" y="2598003"/>
            <a:ext cx="2767576" cy="523220"/>
          </a:xfrm>
          <a:prstGeom prst="rect">
            <a:avLst/>
          </a:prstGeom>
          <a:noFill/>
        </p:spPr>
        <p:txBody>
          <a:bodyPr wrap="square">
            <a:spAutoFit/>
          </a:bodyPr>
          <a:lstStyle/>
          <a:p>
            <a:r>
              <a:rPr lang="en-US" altLang="zh-CN" sz="1400" b="1" dirty="0"/>
              <a:t>Fig . Optical emission spectrum from </a:t>
            </a:r>
            <a:r>
              <a:rPr lang="en-US" altLang="zh-CN" sz="1400" b="1" dirty="0" err="1"/>
              <a:t>Ar</a:t>
            </a:r>
            <a:r>
              <a:rPr lang="en-US" altLang="zh-CN" sz="1400" b="1" dirty="0"/>
              <a:t> based plasma.</a:t>
            </a:r>
            <a:endParaRPr lang="zh-CN" altLang="en-US" sz="1400" b="1" dirty="0"/>
          </a:p>
        </p:txBody>
      </p:sp>
      <p:pic>
        <p:nvPicPr>
          <p:cNvPr id="9" name="图片 8"/>
          <p:cNvPicPr>
            <a:picLocks noChangeAspect="1"/>
          </p:cNvPicPr>
          <p:nvPr/>
        </p:nvPicPr>
        <p:blipFill>
          <a:blip r:embed="rId5"/>
          <a:stretch>
            <a:fillRect/>
          </a:stretch>
        </p:blipFill>
        <p:spPr>
          <a:xfrm>
            <a:off x="581025" y="3465193"/>
            <a:ext cx="3449730" cy="2488456"/>
          </a:xfrm>
          <a:prstGeom prst="rect">
            <a:avLst/>
          </a:prstGeom>
        </p:spPr>
      </p:pic>
      <p:pic>
        <p:nvPicPr>
          <p:cNvPr id="10" name="图片 9"/>
          <p:cNvPicPr>
            <a:picLocks noChangeAspect="1"/>
          </p:cNvPicPr>
          <p:nvPr/>
        </p:nvPicPr>
        <p:blipFill>
          <a:blip r:embed="rId6"/>
          <a:stretch>
            <a:fillRect/>
          </a:stretch>
        </p:blipFill>
        <p:spPr>
          <a:xfrm>
            <a:off x="5086350" y="3774349"/>
            <a:ext cx="2569308" cy="2494293"/>
          </a:xfrm>
          <a:prstGeom prst="rect">
            <a:avLst/>
          </a:prstGeom>
        </p:spPr>
      </p:pic>
      <p:sp>
        <p:nvSpPr>
          <p:cNvPr id="11" name="文本框 10"/>
          <p:cNvSpPr txBox="1"/>
          <p:nvPr/>
        </p:nvSpPr>
        <p:spPr>
          <a:xfrm>
            <a:off x="8084283" y="5319652"/>
            <a:ext cx="2999815" cy="523220"/>
          </a:xfrm>
          <a:prstGeom prst="rect">
            <a:avLst/>
          </a:prstGeom>
          <a:noFill/>
        </p:spPr>
        <p:txBody>
          <a:bodyPr wrap="square">
            <a:spAutoFit/>
          </a:bodyPr>
          <a:lstStyle/>
          <a:p>
            <a:r>
              <a:rPr lang="en-US" altLang="zh-CN" sz="1400" b="1" dirty="0"/>
              <a:t>Fig .Step bunching structure of SCD (100)substrate.</a:t>
            </a:r>
            <a:endParaRPr lang="zh-CN" altLang="en-US" sz="1400" b="1" dirty="0"/>
          </a:p>
        </p:txBody>
      </p:sp>
      <p:sp>
        <p:nvSpPr>
          <p:cNvPr id="12" name="文本框 11"/>
          <p:cNvSpPr txBox="1"/>
          <p:nvPr/>
        </p:nvSpPr>
        <p:spPr>
          <a:xfrm>
            <a:off x="4030755" y="6434442"/>
            <a:ext cx="7426699" cy="307777"/>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K.Yamamura</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K.Emoria,R.Sun</a:t>
            </a:r>
            <a:r>
              <a:rPr lang="en-US" altLang="zh-CN" sz="1400" dirty="0">
                <a:latin typeface="Arial" panose="020B0604020202020204" pitchFamily="34" charset="0"/>
                <a:cs typeface="Arial" panose="020B0604020202020204" pitchFamily="34" charset="0"/>
              </a:rPr>
              <a:t>, CIRP Annals-Manufacturing Technology,2018,67,353</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02</a:t>
            </a:r>
            <a:r>
              <a:rPr lang="zh-CN" altLang="en-US" sz="3000" dirty="0">
                <a:solidFill>
                  <a:srgbClr val="9B0000"/>
                </a:solidFill>
                <a:latin typeface="Arial Black" panose="020B0A04020102020204" pitchFamily="34" charset="0"/>
                <a:ea typeface="微软雅黑" panose="020B0503020204020204" pitchFamily="34" charset="-122"/>
              </a:rPr>
              <a:t>等离子体辅助抛光</a:t>
            </a:r>
            <a:r>
              <a:rPr lang="en-US" altLang="zh-CN" sz="3000" dirty="0">
                <a:solidFill>
                  <a:srgbClr val="9B0000"/>
                </a:solidFill>
                <a:latin typeface="Arial Black" panose="020B0A04020102020204" pitchFamily="34" charset="0"/>
                <a:ea typeface="微软雅黑" panose="020B0503020204020204" pitchFamily="34" charset="-122"/>
              </a:rPr>
              <a:t>-SCD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610881" y="1270143"/>
            <a:ext cx="2747874" cy="2895270"/>
          </a:xfrm>
          <a:prstGeom prst="rect">
            <a:avLst/>
          </a:prstGeom>
        </p:spPr>
      </p:pic>
      <p:pic>
        <p:nvPicPr>
          <p:cNvPr id="6" name="图片 5"/>
          <p:cNvPicPr>
            <a:picLocks noChangeAspect="1"/>
          </p:cNvPicPr>
          <p:nvPr/>
        </p:nvPicPr>
        <p:blipFill>
          <a:blip r:embed="rId4"/>
          <a:stretch>
            <a:fillRect/>
          </a:stretch>
        </p:blipFill>
        <p:spPr>
          <a:xfrm>
            <a:off x="3358755" y="1270143"/>
            <a:ext cx="2928046" cy="2895270"/>
          </a:xfrm>
          <a:prstGeom prst="rect">
            <a:avLst/>
          </a:prstGeom>
        </p:spPr>
      </p:pic>
      <p:pic>
        <p:nvPicPr>
          <p:cNvPr id="7" name="图片 6"/>
          <p:cNvPicPr>
            <a:picLocks noChangeAspect="1"/>
          </p:cNvPicPr>
          <p:nvPr/>
        </p:nvPicPr>
        <p:blipFill>
          <a:blip r:embed="rId5"/>
          <a:stretch>
            <a:fillRect/>
          </a:stretch>
        </p:blipFill>
        <p:spPr>
          <a:xfrm>
            <a:off x="6286802" y="1270144"/>
            <a:ext cx="2804792" cy="2895270"/>
          </a:xfrm>
          <a:prstGeom prst="rect">
            <a:avLst/>
          </a:prstGeom>
        </p:spPr>
      </p:pic>
      <p:pic>
        <p:nvPicPr>
          <p:cNvPr id="8" name="图片 7"/>
          <p:cNvPicPr>
            <a:picLocks noChangeAspect="1"/>
          </p:cNvPicPr>
          <p:nvPr/>
        </p:nvPicPr>
        <p:blipFill rotWithShape="1">
          <a:blip r:embed="rId6"/>
          <a:srcRect l="14279"/>
          <a:stretch>
            <a:fillRect/>
          </a:stretch>
        </p:blipFill>
        <p:spPr>
          <a:xfrm>
            <a:off x="9034675" y="1270143"/>
            <a:ext cx="2958474" cy="2718830"/>
          </a:xfrm>
          <a:prstGeom prst="rect">
            <a:avLst/>
          </a:prstGeom>
        </p:spPr>
      </p:pic>
      <p:sp>
        <p:nvSpPr>
          <p:cNvPr id="9" name="文本框 8"/>
          <p:cNvSpPr txBox="1"/>
          <p:nvPr/>
        </p:nvSpPr>
        <p:spPr>
          <a:xfrm>
            <a:off x="1094975" y="4615934"/>
            <a:ext cx="2576072" cy="369332"/>
          </a:xfrm>
          <a:prstGeom prst="rect">
            <a:avLst/>
          </a:prstGeom>
          <a:noFill/>
        </p:spPr>
        <p:txBody>
          <a:bodyPr wrap="square" rtlCol="0">
            <a:spAutoFit/>
          </a:bodyPr>
          <a:lstStyle/>
          <a:p>
            <a:r>
              <a:rPr lang="en-US" altLang="zh-CN" dirty="0"/>
              <a:t>PAP</a:t>
            </a:r>
            <a:r>
              <a:rPr lang="zh-CN" altLang="en-US" dirty="0"/>
              <a:t>之前</a:t>
            </a:r>
          </a:p>
        </p:txBody>
      </p:sp>
      <p:sp>
        <p:nvSpPr>
          <p:cNvPr id="10" name="箭头: 右 9"/>
          <p:cNvSpPr/>
          <p:nvPr/>
        </p:nvSpPr>
        <p:spPr>
          <a:xfrm>
            <a:off x="2208545" y="4742950"/>
            <a:ext cx="964961" cy="11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p:cNvSpPr/>
          <p:nvPr/>
        </p:nvSpPr>
        <p:spPr>
          <a:xfrm>
            <a:off x="5613520" y="4741950"/>
            <a:ext cx="964961" cy="11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右 11"/>
          <p:cNvSpPr/>
          <p:nvPr/>
        </p:nvSpPr>
        <p:spPr>
          <a:xfrm>
            <a:off x="8730505" y="4741950"/>
            <a:ext cx="964961" cy="11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3681958" y="4615934"/>
            <a:ext cx="2433918" cy="923330"/>
          </a:xfrm>
          <a:prstGeom prst="rect">
            <a:avLst/>
          </a:prstGeom>
          <a:noFill/>
        </p:spPr>
        <p:txBody>
          <a:bodyPr wrap="square" rtlCol="0">
            <a:spAutoFit/>
          </a:bodyPr>
          <a:lstStyle/>
          <a:p>
            <a:r>
              <a:rPr lang="en-US" altLang="zh-CN" dirty="0"/>
              <a:t>PAP</a:t>
            </a:r>
            <a:r>
              <a:rPr lang="zh-CN" altLang="en-US" dirty="0"/>
              <a:t>之后</a:t>
            </a:r>
            <a:endParaRPr lang="en-US" altLang="zh-CN" dirty="0"/>
          </a:p>
          <a:p>
            <a:endParaRPr lang="en-US" altLang="zh-CN" dirty="0"/>
          </a:p>
          <a:p>
            <a:r>
              <a:rPr lang="zh-CN" altLang="en-US" dirty="0"/>
              <a:t>有很多划痕</a:t>
            </a:r>
          </a:p>
        </p:txBody>
      </p:sp>
      <p:sp>
        <p:nvSpPr>
          <p:cNvPr id="14" name="文本框 13"/>
          <p:cNvSpPr txBox="1"/>
          <p:nvPr/>
        </p:nvSpPr>
        <p:spPr>
          <a:xfrm>
            <a:off x="6844254" y="4615934"/>
            <a:ext cx="2043953" cy="1200329"/>
          </a:xfrm>
          <a:prstGeom prst="rect">
            <a:avLst/>
          </a:prstGeom>
          <a:noFill/>
        </p:spPr>
        <p:txBody>
          <a:bodyPr wrap="square" rtlCol="0">
            <a:spAutoFit/>
          </a:bodyPr>
          <a:lstStyle/>
          <a:p>
            <a:r>
              <a:rPr lang="zh-CN" altLang="en-US" dirty="0"/>
              <a:t>尝试降低压强</a:t>
            </a:r>
            <a:endParaRPr lang="en-US" altLang="zh-CN" dirty="0"/>
          </a:p>
          <a:p>
            <a:endParaRPr lang="en-US" altLang="zh-CN" dirty="0"/>
          </a:p>
          <a:p>
            <a:r>
              <a:rPr lang="zh-CN" altLang="en-US" dirty="0"/>
              <a:t>较为平整，但仍然有很多划痕</a:t>
            </a:r>
          </a:p>
        </p:txBody>
      </p:sp>
      <p:sp>
        <p:nvSpPr>
          <p:cNvPr id="15" name="文本框 14"/>
          <p:cNvSpPr txBox="1"/>
          <p:nvPr/>
        </p:nvSpPr>
        <p:spPr>
          <a:xfrm>
            <a:off x="9813498" y="4477434"/>
            <a:ext cx="2378502" cy="1200329"/>
          </a:xfrm>
          <a:prstGeom prst="rect">
            <a:avLst/>
          </a:prstGeom>
          <a:noFill/>
        </p:spPr>
        <p:txBody>
          <a:bodyPr wrap="square" rtlCol="0">
            <a:spAutoFit/>
          </a:bodyPr>
          <a:lstStyle/>
          <a:p>
            <a:pPr>
              <a:lnSpc>
                <a:spcPct val="150000"/>
              </a:lnSpc>
            </a:pPr>
            <a:r>
              <a:rPr lang="zh-CN" altLang="en-US" dirty="0"/>
              <a:t>尝试将抛光板换为硬度更大的蓝宝石</a:t>
            </a:r>
            <a:endParaRPr lang="en-US" altLang="zh-CN" dirty="0"/>
          </a:p>
          <a:p>
            <a:endParaRPr lang="zh-CN" altLang="en-US" dirty="0"/>
          </a:p>
        </p:txBody>
      </p:sp>
      <p:sp>
        <p:nvSpPr>
          <p:cNvPr id="17" name="文本框 16"/>
          <p:cNvSpPr txBox="1"/>
          <p:nvPr/>
        </p:nvSpPr>
        <p:spPr>
          <a:xfrm>
            <a:off x="848682" y="5989784"/>
            <a:ext cx="7948192" cy="523220"/>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K.Yamamura</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K.Emoria,R.Sun</a:t>
            </a:r>
            <a:r>
              <a:rPr lang="en-US" altLang="zh-CN" sz="1400" dirty="0">
                <a:latin typeface="Arial" panose="020B0604020202020204" pitchFamily="34" charset="0"/>
                <a:cs typeface="Arial" panose="020B0604020202020204" pitchFamily="34" charset="0"/>
              </a:rPr>
              <a:t>, CIRP Annals-Manufacturing Technology,2018,67,353</a:t>
            </a:r>
            <a:endParaRPr lang="zh-CN" altLang="en-US" sz="1400" dirty="0">
              <a:latin typeface="Arial" panose="020B0604020202020204" pitchFamily="34" charset="0"/>
              <a:cs typeface="Arial" panose="020B0604020202020204" pitchFamily="34" charset="0"/>
            </a:endParaRPr>
          </a:p>
          <a:p>
            <a:endParaRPr lang="zh-CN" altLang="en-US" sz="1400" dirty="0">
              <a:solidFill>
                <a:schemeClr val="accen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0181" y="3602160"/>
            <a:ext cx="5000652" cy="848370"/>
            <a:chOff x="3867210" y="3203903"/>
            <a:chExt cx="5000652" cy="848370"/>
          </a:xfrm>
        </p:grpSpPr>
        <p:grpSp>
          <p:nvGrpSpPr>
            <p:cNvPr id="4" name="组合 3"/>
            <p:cNvGrpSpPr/>
            <p:nvPr/>
          </p:nvGrpSpPr>
          <p:grpSpPr>
            <a:xfrm>
              <a:off x="5737029" y="3216018"/>
              <a:ext cx="3130833" cy="836255"/>
              <a:chOff x="5642959" y="3555392"/>
              <a:chExt cx="3130833" cy="836255"/>
            </a:xfrm>
          </p:grpSpPr>
          <p:sp>
            <p:nvSpPr>
              <p:cNvPr id="8" name="文本框 54"/>
              <p:cNvSpPr txBox="1"/>
              <p:nvPr/>
            </p:nvSpPr>
            <p:spPr>
              <a:xfrm>
                <a:off x="5642959" y="3555392"/>
                <a:ext cx="271619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9" name="文本框 55"/>
              <p:cNvSpPr txBox="1"/>
              <p:nvPr/>
            </p:nvSpPr>
            <p:spPr>
              <a:xfrm>
                <a:off x="5642959" y="4022315"/>
                <a:ext cx="313083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Ion Beam Figuring</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4"/>
            <p:cNvGrpSpPr/>
            <p:nvPr/>
          </p:nvGrpSpPr>
          <p:grpSpPr>
            <a:xfrm>
              <a:off x="3867210" y="3203903"/>
              <a:ext cx="899886" cy="828000"/>
              <a:chOff x="3867210" y="3203903"/>
              <a:chExt cx="899886" cy="828000"/>
            </a:xfrm>
          </p:grpSpPr>
          <p:sp>
            <p:nvSpPr>
              <p:cNvPr id="6" name="文本框 56"/>
              <p:cNvSpPr txBox="1"/>
              <p:nvPr/>
            </p:nvSpPr>
            <p:spPr>
              <a:xfrm>
                <a:off x="3867210"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03</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7" name="矩形 6"/>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grpSp>
        <p:nvGrpSpPr>
          <p:cNvPr id="10" name="组合 9"/>
          <p:cNvGrpSpPr/>
          <p:nvPr/>
        </p:nvGrpSpPr>
        <p:grpSpPr>
          <a:xfrm>
            <a:off x="2810181" y="4726032"/>
            <a:ext cx="6221905" cy="878152"/>
            <a:chOff x="8092767" y="3203903"/>
            <a:chExt cx="6221905" cy="878152"/>
          </a:xfrm>
        </p:grpSpPr>
        <p:grpSp>
          <p:nvGrpSpPr>
            <p:cNvPr id="11" name="组合 10"/>
            <p:cNvGrpSpPr/>
            <p:nvPr/>
          </p:nvGrpSpPr>
          <p:grpSpPr>
            <a:xfrm>
              <a:off x="9962586" y="3237917"/>
              <a:ext cx="4352086" cy="844138"/>
              <a:chOff x="9884118" y="3561902"/>
              <a:chExt cx="4352086" cy="844138"/>
            </a:xfrm>
          </p:grpSpPr>
          <p:sp>
            <p:nvSpPr>
              <p:cNvPr id="15" name="文本框 59"/>
              <p:cNvSpPr txBox="1"/>
              <p:nvPr/>
            </p:nvSpPr>
            <p:spPr>
              <a:xfrm>
                <a:off x="9884118" y="3561902"/>
                <a:ext cx="344181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100" normalizeH="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16" name="文本框 60"/>
              <p:cNvSpPr txBox="1"/>
              <p:nvPr/>
            </p:nvSpPr>
            <p:spPr>
              <a:xfrm>
                <a:off x="9884118" y="4036708"/>
                <a:ext cx="43520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Comparison </a:t>
                </a:r>
                <a:r>
                  <a:rPr lang="en-US" altLang="zh-CN" b="0" noProof="0"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Outlook</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p:cNvGrpSpPr/>
            <p:nvPr/>
          </p:nvGrpSpPr>
          <p:grpSpPr>
            <a:xfrm>
              <a:off x="8092767" y="3203903"/>
              <a:ext cx="899886" cy="828000"/>
              <a:chOff x="8092767" y="3203903"/>
              <a:chExt cx="899886" cy="828000"/>
            </a:xfrm>
          </p:grpSpPr>
          <p:sp>
            <p:nvSpPr>
              <p:cNvPr id="13" name="文本框 61"/>
              <p:cNvSpPr txBox="1"/>
              <p:nvPr/>
            </p:nvSpPr>
            <p:spPr>
              <a:xfrm>
                <a:off x="8092767" y="326396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04</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14" name="矩形 13"/>
              <p:cNvSpPr/>
              <p:nvPr/>
            </p:nvSpPr>
            <p:spPr>
              <a:xfrm>
                <a:off x="8134913"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7" name="组合 16"/>
          <p:cNvGrpSpPr/>
          <p:nvPr/>
        </p:nvGrpSpPr>
        <p:grpSpPr>
          <a:xfrm>
            <a:off x="2816384" y="1292860"/>
            <a:ext cx="5341377" cy="857248"/>
            <a:chOff x="3873413" y="3203903"/>
            <a:chExt cx="5341377" cy="857248"/>
          </a:xfrm>
        </p:grpSpPr>
        <p:grpSp>
          <p:nvGrpSpPr>
            <p:cNvPr id="18" name="组合 17"/>
            <p:cNvGrpSpPr/>
            <p:nvPr/>
          </p:nvGrpSpPr>
          <p:grpSpPr>
            <a:xfrm>
              <a:off x="5737029" y="3224896"/>
              <a:ext cx="3477761" cy="836255"/>
              <a:chOff x="5642959" y="3564270"/>
              <a:chExt cx="3477761" cy="836255"/>
            </a:xfrm>
          </p:grpSpPr>
          <p:sp>
            <p:nvSpPr>
              <p:cNvPr id="22" name="文本框 54"/>
              <p:cNvSpPr txBox="1"/>
              <p:nvPr/>
            </p:nvSpPr>
            <p:spPr>
              <a:xfrm>
                <a:off x="5642959" y="3564270"/>
                <a:ext cx="347776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rPr>
                  <a:t>历史发展与方法简介</a:t>
                </a:r>
              </a:p>
            </p:txBody>
          </p:sp>
          <p:sp>
            <p:nvSpPr>
              <p:cNvPr id="23" name="文本框 55"/>
              <p:cNvSpPr txBox="1"/>
              <p:nvPr/>
            </p:nvSpPr>
            <p:spPr>
              <a:xfrm>
                <a:off x="5642959" y="4031193"/>
                <a:ext cx="303614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History &amp; Approaches</a:t>
                </a:r>
              </a:p>
            </p:txBody>
          </p:sp>
        </p:grpSp>
        <p:grpSp>
          <p:nvGrpSpPr>
            <p:cNvPr id="19" name="组合 18"/>
            <p:cNvGrpSpPr/>
            <p:nvPr/>
          </p:nvGrpSpPr>
          <p:grpSpPr>
            <a:xfrm>
              <a:off x="3873413" y="3203903"/>
              <a:ext cx="899886" cy="828000"/>
              <a:chOff x="3873413" y="3203903"/>
              <a:chExt cx="899886" cy="828000"/>
            </a:xfrm>
          </p:grpSpPr>
          <p:sp>
            <p:nvSpPr>
              <p:cNvPr id="20" name="文本框 56"/>
              <p:cNvSpPr txBox="1"/>
              <p:nvPr/>
            </p:nvSpPr>
            <p:spPr>
              <a:xfrm>
                <a:off x="3873413" y="326020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01</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1" name="矩形 20"/>
              <p:cNvSpPr/>
              <p:nvPr/>
            </p:nvSpPr>
            <p:spPr>
              <a:xfrm>
                <a:off x="3909356" y="3203903"/>
                <a:ext cx="828000" cy="828000"/>
              </a:xfrm>
              <a:prstGeom prst="rect">
                <a:avLst/>
              </a:prstGeom>
              <a:noFill/>
              <a:ln w="28575" cap="flat" cmpd="sng" algn="ctr">
                <a:solidFill>
                  <a:srgbClr val="9B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24" name="组合 23"/>
          <p:cNvGrpSpPr/>
          <p:nvPr/>
        </p:nvGrpSpPr>
        <p:grpSpPr>
          <a:xfrm>
            <a:off x="2816384" y="2447510"/>
            <a:ext cx="5998432" cy="848370"/>
            <a:chOff x="3873413" y="3203903"/>
            <a:chExt cx="5998432" cy="848370"/>
          </a:xfrm>
        </p:grpSpPr>
        <p:grpSp>
          <p:nvGrpSpPr>
            <p:cNvPr id="25" name="组合 24"/>
            <p:cNvGrpSpPr/>
            <p:nvPr/>
          </p:nvGrpSpPr>
          <p:grpSpPr>
            <a:xfrm>
              <a:off x="5737029" y="3216018"/>
              <a:ext cx="4134816" cy="836255"/>
              <a:chOff x="5642959" y="3555392"/>
              <a:chExt cx="4134816" cy="836255"/>
            </a:xfrm>
          </p:grpSpPr>
          <p:sp>
            <p:nvSpPr>
              <p:cNvPr id="29" name="文本框 54"/>
              <p:cNvSpPr txBox="1"/>
              <p:nvPr/>
            </p:nvSpPr>
            <p:spPr>
              <a:xfrm>
                <a:off x="5642959" y="355539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等离子体辅助抛光</a:t>
                </a:r>
                <a:r>
                  <a:rPr lang="en-US" altLang="zh-CN" sz="2800" b="1" dirty="0">
                    <a:solidFill>
                      <a:srgbClr val="E4A4A4"/>
                    </a:solidFill>
                    <a:latin typeface="Arial Black" panose="020B0A04020102020204" pitchFamily="34" charset="0"/>
                    <a:ea typeface="微软雅黑" panose="020B0503020204020204" pitchFamily="34" charset="-122"/>
                  </a:rPr>
                  <a:t>(PAP)</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0" name="文本框 55"/>
              <p:cNvSpPr txBox="1"/>
              <p:nvPr/>
            </p:nvSpPr>
            <p:spPr>
              <a:xfrm>
                <a:off x="5642959" y="4022315"/>
                <a:ext cx="284954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Plasma-Assisted Polishing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3873413" y="3203903"/>
              <a:ext cx="899886" cy="828000"/>
              <a:chOff x="3873413" y="3203903"/>
              <a:chExt cx="899886" cy="828000"/>
            </a:xfrm>
          </p:grpSpPr>
          <p:sp>
            <p:nvSpPr>
              <p:cNvPr id="27" name="文本框 56"/>
              <p:cNvSpPr txBox="1"/>
              <p:nvPr/>
            </p:nvSpPr>
            <p:spPr>
              <a:xfrm>
                <a:off x="3873413"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02</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8" name="矩形 27"/>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sp>
        <p:nvSpPr>
          <p:cNvPr id="31"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目录</a:t>
            </a:r>
          </a:p>
        </p:txBody>
      </p:sp>
      <p:sp>
        <p:nvSpPr>
          <p:cNvPr id="37" name="文本框 54"/>
          <p:cNvSpPr txBox="1"/>
          <p:nvPr/>
        </p:nvSpPr>
        <p:spPr>
          <a:xfrm>
            <a:off x="4680000" y="3585628"/>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离子束抛光</a:t>
            </a:r>
            <a:r>
              <a:rPr lang="en-US" altLang="zh-CN" sz="2800" b="1" dirty="0">
                <a:solidFill>
                  <a:srgbClr val="9B0000"/>
                </a:solidFill>
                <a:latin typeface="Arial Black" panose="020B0A04020102020204" pitchFamily="34" charset="0"/>
                <a:ea typeface="微软雅黑" panose="020B0503020204020204" pitchFamily="34" charset="-122"/>
              </a:rPr>
              <a:t>(IBF)</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32" name="文本框 54"/>
          <p:cNvSpPr txBox="1"/>
          <p:nvPr/>
        </p:nvSpPr>
        <p:spPr>
          <a:xfrm>
            <a:off x="4680000" y="472603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方法对比与展望</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0181" y="3602160"/>
            <a:ext cx="5000652" cy="848370"/>
            <a:chOff x="3867210" y="3203903"/>
            <a:chExt cx="5000652" cy="848370"/>
          </a:xfrm>
        </p:grpSpPr>
        <p:grpSp>
          <p:nvGrpSpPr>
            <p:cNvPr id="4" name="组合 3"/>
            <p:cNvGrpSpPr/>
            <p:nvPr/>
          </p:nvGrpSpPr>
          <p:grpSpPr>
            <a:xfrm>
              <a:off x="5737029" y="3216018"/>
              <a:ext cx="3130833" cy="836255"/>
              <a:chOff x="5642959" y="3555392"/>
              <a:chExt cx="3130833" cy="836255"/>
            </a:xfrm>
          </p:grpSpPr>
          <p:sp>
            <p:nvSpPr>
              <p:cNvPr id="8" name="文本框 54"/>
              <p:cNvSpPr txBox="1"/>
              <p:nvPr/>
            </p:nvSpPr>
            <p:spPr>
              <a:xfrm>
                <a:off x="5642959" y="3555392"/>
                <a:ext cx="271619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9" name="文本框 55"/>
              <p:cNvSpPr txBox="1"/>
              <p:nvPr/>
            </p:nvSpPr>
            <p:spPr>
              <a:xfrm>
                <a:off x="5642959" y="4022315"/>
                <a:ext cx="313083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Ion Beam Figuring</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4"/>
            <p:cNvGrpSpPr/>
            <p:nvPr/>
          </p:nvGrpSpPr>
          <p:grpSpPr>
            <a:xfrm>
              <a:off x="3867210" y="3203903"/>
              <a:ext cx="899886" cy="828000"/>
              <a:chOff x="3867210" y="3203903"/>
              <a:chExt cx="899886" cy="828000"/>
            </a:xfrm>
          </p:grpSpPr>
          <p:sp>
            <p:nvSpPr>
              <p:cNvPr id="6" name="文本框 56"/>
              <p:cNvSpPr txBox="1"/>
              <p:nvPr/>
            </p:nvSpPr>
            <p:spPr>
              <a:xfrm>
                <a:off x="3867210"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03</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7" name="矩形 6"/>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grpSp>
        <p:nvGrpSpPr>
          <p:cNvPr id="10" name="组合 9"/>
          <p:cNvGrpSpPr/>
          <p:nvPr/>
        </p:nvGrpSpPr>
        <p:grpSpPr>
          <a:xfrm>
            <a:off x="2810181" y="4726032"/>
            <a:ext cx="6221905" cy="878152"/>
            <a:chOff x="8092767" y="3203903"/>
            <a:chExt cx="6221905" cy="878152"/>
          </a:xfrm>
        </p:grpSpPr>
        <p:grpSp>
          <p:nvGrpSpPr>
            <p:cNvPr id="11" name="组合 10"/>
            <p:cNvGrpSpPr/>
            <p:nvPr/>
          </p:nvGrpSpPr>
          <p:grpSpPr>
            <a:xfrm>
              <a:off x="9962586" y="3237917"/>
              <a:ext cx="4352086" cy="844138"/>
              <a:chOff x="9884118" y="3561902"/>
              <a:chExt cx="4352086" cy="844138"/>
            </a:xfrm>
          </p:grpSpPr>
          <p:sp>
            <p:nvSpPr>
              <p:cNvPr id="15" name="文本框 59"/>
              <p:cNvSpPr txBox="1"/>
              <p:nvPr/>
            </p:nvSpPr>
            <p:spPr>
              <a:xfrm>
                <a:off x="9884118" y="3561902"/>
                <a:ext cx="344181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100" normalizeH="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16" name="文本框 60"/>
              <p:cNvSpPr txBox="1"/>
              <p:nvPr/>
            </p:nvSpPr>
            <p:spPr>
              <a:xfrm>
                <a:off x="9884118" y="4036708"/>
                <a:ext cx="43520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Comparison </a:t>
                </a:r>
                <a:r>
                  <a:rPr lang="en-US" altLang="zh-CN" b="0" noProof="0" dirty="0">
                    <a:solidFill>
                      <a:srgbClr val="9B0000"/>
                    </a:solidFill>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dirty="0">
                    <a:solidFill>
                      <a:srgbClr val="9B0000"/>
                    </a:solidFill>
                    <a:latin typeface="Times New Roman" panose="02020603050405020304" pitchFamily="18" charset="0"/>
                    <a:ea typeface="微软雅黑" panose="020B0503020204020204" pitchFamily="34" charset="-122"/>
                    <a:cs typeface="Times New Roman" panose="02020603050405020304" pitchFamily="18" charset="0"/>
                  </a:rPr>
                  <a:t>Outlook</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p:cNvGrpSpPr/>
            <p:nvPr/>
          </p:nvGrpSpPr>
          <p:grpSpPr>
            <a:xfrm>
              <a:off x="8092767" y="3203903"/>
              <a:ext cx="899886" cy="828000"/>
              <a:chOff x="8092767" y="3203903"/>
              <a:chExt cx="899886" cy="828000"/>
            </a:xfrm>
          </p:grpSpPr>
          <p:sp>
            <p:nvSpPr>
              <p:cNvPr id="13" name="文本框 61"/>
              <p:cNvSpPr txBox="1"/>
              <p:nvPr/>
            </p:nvSpPr>
            <p:spPr>
              <a:xfrm>
                <a:off x="8092767" y="326396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04</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14" name="矩形 13"/>
              <p:cNvSpPr/>
              <p:nvPr/>
            </p:nvSpPr>
            <p:spPr>
              <a:xfrm>
                <a:off x="8134913"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grpSp>
        <p:nvGrpSpPr>
          <p:cNvPr id="17" name="组合 16"/>
          <p:cNvGrpSpPr/>
          <p:nvPr/>
        </p:nvGrpSpPr>
        <p:grpSpPr>
          <a:xfrm>
            <a:off x="2816384" y="1292860"/>
            <a:ext cx="5341377" cy="857248"/>
            <a:chOff x="3873413" y="3203903"/>
            <a:chExt cx="5341377" cy="857248"/>
          </a:xfrm>
        </p:grpSpPr>
        <p:grpSp>
          <p:nvGrpSpPr>
            <p:cNvPr id="18" name="组合 17"/>
            <p:cNvGrpSpPr/>
            <p:nvPr/>
          </p:nvGrpSpPr>
          <p:grpSpPr>
            <a:xfrm>
              <a:off x="5737029" y="3224896"/>
              <a:ext cx="3477761" cy="836255"/>
              <a:chOff x="5642959" y="3564270"/>
              <a:chExt cx="3477761" cy="836255"/>
            </a:xfrm>
          </p:grpSpPr>
          <p:sp>
            <p:nvSpPr>
              <p:cNvPr id="22" name="文本框 54"/>
              <p:cNvSpPr txBox="1"/>
              <p:nvPr/>
            </p:nvSpPr>
            <p:spPr>
              <a:xfrm>
                <a:off x="5642959" y="3564270"/>
                <a:ext cx="347776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rPr>
                  <a:t>历史发展与方法简介</a:t>
                </a:r>
              </a:p>
            </p:txBody>
          </p:sp>
          <p:sp>
            <p:nvSpPr>
              <p:cNvPr id="23" name="文本框 55"/>
              <p:cNvSpPr txBox="1"/>
              <p:nvPr/>
            </p:nvSpPr>
            <p:spPr>
              <a:xfrm>
                <a:off x="5642959" y="4031193"/>
                <a:ext cx="303614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History &amp; Approaches</a:t>
                </a:r>
                <a:endParaRPr kumimoji="0" lang="zh-CN" altLang="en-US"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9" name="组合 18"/>
            <p:cNvGrpSpPr/>
            <p:nvPr/>
          </p:nvGrpSpPr>
          <p:grpSpPr>
            <a:xfrm>
              <a:off x="3873413" y="3203903"/>
              <a:ext cx="899886" cy="828000"/>
              <a:chOff x="3873413" y="3203903"/>
              <a:chExt cx="899886" cy="828000"/>
            </a:xfrm>
          </p:grpSpPr>
          <p:sp>
            <p:nvSpPr>
              <p:cNvPr id="20" name="文本框 56"/>
              <p:cNvSpPr txBox="1"/>
              <p:nvPr/>
            </p:nvSpPr>
            <p:spPr>
              <a:xfrm>
                <a:off x="3873413" y="326020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01</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21" name="矩形 20"/>
              <p:cNvSpPr/>
              <p:nvPr/>
            </p:nvSpPr>
            <p:spPr>
              <a:xfrm>
                <a:off x="3909356" y="3203903"/>
                <a:ext cx="828000" cy="828000"/>
              </a:xfrm>
              <a:prstGeom prst="rect">
                <a:avLst/>
              </a:prstGeom>
              <a:noFill/>
              <a:ln w="28575" cap="flat" cmpd="sng" algn="ctr">
                <a:solidFill>
                  <a:srgbClr val="9B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ysClr val="window" lastClr="FFFFFF"/>
                  </a:solidFill>
                  <a:effectLst/>
                  <a:uLnTx/>
                  <a:uFillTx/>
                  <a:latin typeface="Verdana" panose="020B0604030504040204"/>
                  <a:ea typeface="微软雅黑" panose="020B0503020204020204" pitchFamily="34" charset="-122"/>
                </a:endParaRPr>
              </a:p>
            </p:txBody>
          </p:sp>
        </p:grpSp>
      </p:grpSp>
      <p:grpSp>
        <p:nvGrpSpPr>
          <p:cNvPr id="24" name="组合 23"/>
          <p:cNvGrpSpPr/>
          <p:nvPr/>
        </p:nvGrpSpPr>
        <p:grpSpPr>
          <a:xfrm>
            <a:off x="2816384" y="2447510"/>
            <a:ext cx="5998432" cy="848370"/>
            <a:chOff x="3873413" y="3203903"/>
            <a:chExt cx="5998432" cy="848370"/>
          </a:xfrm>
        </p:grpSpPr>
        <p:grpSp>
          <p:nvGrpSpPr>
            <p:cNvPr id="25" name="组合 24"/>
            <p:cNvGrpSpPr/>
            <p:nvPr/>
          </p:nvGrpSpPr>
          <p:grpSpPr>
            <a:xfrm>
              <a:off x="5737029" y="3216018"/>
              <a:ext cx="4134816" cy="836255"/>
              <a:chOff x="5642959" y="3555392"/>
              <a:chExt cx="4134816" cy="836255"/>
            </a:xfrm>
          </p:grpSpPr>
          <p:sp>
            <p:nvSpPr>
              <p:cNvPr id="29" name="文本框 54"/>
              <p:cNvSpPr txBox="1"/>
              <p:nvPr/>
            </p:nvSpPr>
            <p:spPr>
              <a:xfrm>
                <a:off x="5642959" y="355539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等离子体辅助抛光</a:t>
                </a:r>
                <a:r>
                  <a:rPr lang="en-US" altLang="zh-CN" sz="2800" b="1" dirty="0">
                    <a:solidFill>
                      <a:srgbClr val="9B0000"/>
                    </a:solidFill>
                    <a:latin typeface="Arial Black" panose="020B0A04020102020204" pitchFamily="34" charset="0"/>
                    <a:ea typeface="微软雅黑" panose="020B0503020204020204" pitchFamily="34" charset="-122"/>
                  </a:rPr>
                  <a:t>(PAP)</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30" name="文本框 55"/>
              <p:cNvSpPr txBox="1"/>
              <p:nvPr/>
            </p:nvSpPr>
            <p:spPr>
              <a:xfrm>
                <a:off x="5642959" y="4022315"/>
                <a:ext cx="284954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Plasma-Assisted Polishing</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3873413" y="3203903"/>
              <a:ext cx="899886" cy="828000"/>
              <a:chOff x="3873413" y="3203903"/>
              <a:chExt cx="899886" cy="828000"/>
            </a:xfrm>
          </p:grpSpPr>
          <p:sp>
            <p:nvSpPr>
              <p:cNvPr id="27" name="文本框 56"/>
              <p:cNvSpPr txBox="1"/>
              <p:nvPr/>
            </p:nvSpPr>
            <p:spPr>
              <a:xfrm>
                <a:off x="3873413"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02</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28" name="矩形 27"/>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sp>
        <p:nvSpPr>
          <p:cNvPr id="31"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目录</a:t>
            </a:r>
          </a:p>
        </p:txBody>
      </p:sp>
      <p:sp>
        <p:nvSpPr>
          <p:cNvPr id="37" name="文本框 54"/>
          <p:cNvSpPr txBox="1"/>
          <p:nvPr/>
        </p:nvSpPr>
        <p:spPr>
          <a:xfrm>
            <a:off x="4680000" y="3585628"/>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离子束抛光</a:t>
            </a:r>
            <a:r>
              <a:rPr lang="en-US" altLang="zh-CN" sz="2800" b="1" dirty="0">
                <a:solidFill>
                  <a:srgbClr val="9B0000"/>
                </a:solidFill>
                <a:latin typeface="Arial Black" panose="020B0A04020102020204" pitchFamily="34" charset="0"/>
                <a:ea typeface="微软雅黑" panose="020B0503020204020204" pitchFamily="34" charset="-122"/>
              </a:rPr>
              <a:t>(IBF)</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32" name="文本框 54"/>
          <p:cNvSpPr txBox="1"/>
          <p:nvPr/>
        </p:nvSpPr>
        <p:spPr>
          <a:xfrm>
            <a:off x="4680000" y="472603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方法对比与展望</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10332324"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03</a:t>
            </a:r>
            <a:r>
              <a:rPr lang="zh-CN" altLang="en-US" sz="3000" dirty="0">
                <a:solidFill>
                  <a:srgbClr val="9B0000"/>
                </a:solidFill>
                <a:latin typeface="Arial Black" panose="020B0A04020102020204" pitchFamily="34" charset="0"/>
                <a:ea typeface="微软雅黑" panose="020B0503020204020204" pitchFamily="34" charset="-122"/>
              </a:rPr>
              <a:t>离子束抛光（</a:t>
            </a:r>
            <a:r>
              <a:rPr lang="en-US" altLang="zh-CN" sz="3000" dirty="0">
                <a:solidFill>
                  <a:srgbClr val="9B0000"/>
                </a:solidFill>
                <a:latin typeface="Arial Black" panose="020B0A04020102020204" pitchFamily="34" charset="0"/>
                <a:ea typeface="微软雅黑" panose="020B0503020204020204" pitchFamily="34" charset="-122"/>
              </a:rPr>
              <a:t>Ion Beam Figuring, IBF)</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chemeClr val="tx1"/>
                </a:solidFill>
                <a:latin typeface="Arial Black" panose="020B0A04020102020204" pitchFamily="34" charset="0"/>
                <a:ea typeface="微软雅黑" panose="020B0503020204020204" pitchFamily="34" charset="-122"/>
              </a:rPr>
              <a:t>——</a:t>
            </a:r>
            <a:r>
              <a:rPr lang="zh-CN" altLang="en-US" sz="3000" dirty="0">
                <a:solidFill>
                  <a:schemeClr val="tx1"/>
                </a:solidFill>
                <a:latin typeface="Arial Black" panose="020B0A04020102020204" pitchFamily="34" charset="0"/>
                <a:ea typeface="微软雅黑" panose="020B0503020204020204" pitchFamily="34" charset="-122"/>
              </a:rPr>
              <a:t>简介</a:t>
            </a:r>
            <a:r>
              <a:rPr lang="en-US" altLang="zh-CN" sz="3000" dirty="0">
                <a:solidFill>
                  <a:schemeClr val="tx1"/>
                </a:solidFill>
                <a:latin typeface="Arial Black" panose="020B0A04020102020204" pitchFamily="34" charset="0"/>
                <a:ea typeface="微软雅黑" panose="020B0503020204020204" pitchFamily="34" charset="-122"/>
              </a:rPr>
              <a:t> </a:t>
            </a:r>
            <a:endParaRPr lang="zh-CN" altLang="en-US" sz="3000" dirty="0">
              <a:solidFill>
                <a:schemeClr val="tx1"/>
              </a:solidFill>
              <a:latin typeface="Arial Black" panose="020B0A04020102020204" pitchFamily="34" charset="0"/>
              <a:ea typeface="微软雅黑" panose="020B0503020204020204" pitchFamily="34" charset="-122"/>
            </a:endParaRPr>
          </a:p>
        </p:txBody>
      </p:sp>
      <p:sp>
        <p:nvSpPr>
          <p:cNvPr id="6" name="文本框 5"/>
          <p:cNvSpPr txBox="1"/>
          <p:nvPr/>
        </p:nvSpPr>
        <p:spPr>
          <a:xfrm>
            <a:off x="66890" y="2000978"/>
            <a:ext cx="9327852"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Wilson</a:t>
            </a:r>
            <a:r>
              <a:rPr kumimoji="1" lang="zh-CN" altLang="en-US" dirty="0">
                <a:latin typeface="Arial" panose="020B0604020202020204" pitchFamily="34" charset="0"/>
                <a:ea typeface="微软雅黑" panose="020B0503020204020204" pitchFamily="34" charset="-122"/>
                <a:cs typeface="Arial" panose="020B0604020202020204" pitchFamily="34" charset="0"/>
              </a:rPr>
              <a:t>和</a:t>
            </a:r>
            <a:r>
              <a:rPr kumimoji="1" lang="en-US" altLang="zh-CN" dirty="0">
                <a:latin typeface="Arial" panose="020B0604020202020204" pitchFamily="34" charset="0"/>
                <a:ea typeface="微软雅黑" panose="020B0503020204020204" pitchFamily="34" charset="-122"/>
                <a:cs typeface="Arial" panose="020B0604020202020204" pitchFamily="34" charset="0"/>
              </a:rPr>
              <a:t>McNeil</a:t>
            </a:r>
            <a:r>
              <a:rPr kumimoji="1" lang="zh-CN" altLang="en-US" dirty="0">
                <a:latin typeface="Arial" panose="020B0604020202020204" pitchFamily="34" charset="0"/>
                <a:ea typeface="微软雅黑" panose="020B0503020204020204" pitchFamily="34" charset="-122"/>
                <a:cs typeface="Arial" panose="020B0604020202020204" pitchFamily="34" charset="0"/>
              </a:rPr>
              <a:t>于</a:t>
            </a:r>
            <a:r>
              <a:rPr kumimoji="1" lang="en-US" altLang="zh-CN" dirty="0">
                <a:latin typeface="Arial" panose="020B0604020202020204" pitchFamily="34" charset="0"/>
                <a:ea typeface="微软雅黑" panose="020B0503020204020204" pitchFamily="34" charset="-122"/>
                <a:cs typeface="Arial" panose="020B0604020202020204" pitchFamily="34" charset="0"/>
              </a:rPr>
              <a:t>1987</a:t>
            </a:r>
            <a:r>
              <a:rPr kumimoji="1" lang="zh-CN" altLang="en-US" dirty="0">
                <a:latin typeface="Arial" panose="020B0604020202020204" pitchFamily="34" charset="0"/>
                <a:ea typeface="微软雅黑" panose="020B0503020204020204" pitchFamily="34" charset="-122"/>
                <a:cs typeface="Arial" panose="020B0604020202020204" pitchFamily="34" charset="0"/>
              </a:rPr>
              <a:t>年首次使用离子束进行了表面抛光并搭建了完整的离子束抛光设备</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zh-CN" altLang="en-US" dirty="0">
                <a:latin typeface="Arial" panose="020B0604020202020204" pitchFamily="34" charset="0"/>
                <a:ea typeface="微软雅黑" panose="020B0503020204020204" pitchFamily="34" charset="-122"/>
                <a:cs typeface="Arial" panose="020B0604020202020204" pitchFamily="34" charset="0"/>
              </a:rPr>
              <a:t>  利用</a:t>
            </a:r>
            <a:r>
              <a:rPr kumimoji="1" lang="en-US" altLang="zh-CN" dirty="0" err="1">
                <a:latin typeface="Arial" panose="020B0604020202020204" pitchFamily="34" charset="0"/>
                <a:ea typeface="微软雅黑" panose="020B0503020204020204" pitchFamily="34" charset="-122"/>
                <a:cs typeface="Arial" panose="020B0604020202020204" pitchFamily="34" charset="0"/>
              </a:rPr>
              <a:t>Ar</a:t>
            </a:r>
            <a:r>
              <a:rPr kumimoji="1" lang="en-US" altLang="zh-CN" baseline="30000"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或</a:t>
            </a:r>
            <a:r>
              <a:rPr kumimoji="1" lang="en-US" altLang="zh-CN" dirty="0">
                <a:latin typeface="Arial" panose="020B0604020202020204" pitchFamily="34" charset="0"/>
                <a:ea typeface="微软雅黑" panose="020B0503020204020204" pitchFamily="34" charset="-122"/>
                <a:cs typeface="Arial" panose="020B0604020202020204" pitchFamily="34" charset="0"/>
              </a:rPr>
              <a:t>Kr</a:t>
            </a:r>
            <a:r>
              <a:rPr kumimoji="1" lang="en-US" altLang="zh-CN" baseline="30000"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在</a:t>
            </a:r>
            <a:r>
              <a:rPr kumimoji="1" lang="en-US" altLang="zh-CN" dirty="0">
                <a:latin typeface="Arial" panose="020B0604020202020204" pitchFamily="34" charset="0"/>
                <a:ea typeface="微软雅黑" panose="020B0503020204020204" pitchFamily="34" charset="-122"/>
                <a:cs typeface="Arial" panose="020B0604020202020204" pitchFamily="34" charset="0"/>
              </a:rPr>
              <a:t>1500</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eV/40</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mA</a:t>
            </a:r>
            <a:r>
              <a:rPr kumimoji="1" lang="zh-CN" altLang="en-US" dirty="0">
                <a:latin typeface="Arial" panose="020B0604020202020204" pitchFamily="34" charset="0"/>
                <a:ea typeface="微软雅黑" panose="020B0503020204020204" pitchFamily="34" charset="-122"/>
                <a:cs typeface="Arial" panose="020B0604020202020204" pitchFamily="34" charset="0"/>
              </a:rPr>
              <a:t>下加工</a:t>
            </a:r>
            <a:r>
              <a:rPr kumimoji="1" lang="en-US" altLang="zh-CN" dirty="0">
                <a:latin typeface="Arial" panose="020B0604020202020204" pitchFamily="34" charset="0"/>
                <a:ea typeface="微软雅黑" panose="020B0503020204020204" pitchFamily="34" charset="-122"/>
                <a:cs typeface="Arial" panose="020B0604020202020204" pitchFamily="34" charset="0"/>
              </a:rPr>
              <a:t>5</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h</a:t>
            </a:r>
            <a:r>
              <a:rPr kumimoji="1" lang="zh-CN" altLang="en-US" dirty="0">
                <a:latin typeface="Arial" panose="020B0604020202020204" pitchFamily="34" charset="0"/>
                <a:ea typeface="微软雅黑" panose="020B0503020204020204" pitchFamily="34" charset="-122"/>
                <a:cs typeface="Arial" panose="020B0604020202020204" pitchFamily="34" charset="0"/>
              </a:rPr>
              <a:t>可以得到粗糙度在</a:t>
            </a:r>
            <a:r>
              <a:rPr kumimoji="1" lang="en-US" altLang="zh-CN" dirty="0">
                <a:latin typeface="Arial" panose="020B0604020202020204" pitchFamily="34" charset="0"/>
                <a:ea typeface="微软雅黑" panose="020B0503020204020204" pitchFamily="34" charset="-122"/>
                <a:cs typeface="Arial" panose="020B0604020202020204" pitchFamily="34" charset="0"/>
              </a:rPr>
              <a:t>Å</a:t>
            </a:r>
            <a:r>
              <a:rPr kumimoji="1" lang="zh-CN" altLang="en-US" dirty="0">
                <a:latin typeface="Arial" panose="020B0604020202020204" pitchFamily="34" charset="0"/>
                <a:ea typeface="微软雅黑" panose="020B0503020204020204" pitchFamily="34" charset="-122"/>
                <a:cs typeface="Arial" panose="020B0604020202020204" pitchFamily="34" charset="0"/>
              </a:rPr>
              <a:t>级的表面</a:t>
            </a:r>
          </a:p>
        </p:txBody>
      </p:sp>
      <p:grpSp>
        <p:nvGrpSpPr>
          <p:cNvPr id="12" name="组合 11"/>
          <p:cNvGrpSpPr/>
          <p:nvPr/>
        </p:nvGrpSpPr>
        <p:grpSpPr>
          <a:xfrm>
            <a:off x="1302379" y="989750"/>
            <a:ext cx="6348248" cy="851338"/>
            <a:chOff x="2691880" y="959671"/>
            <a:chExt cx="6348248" cy="851338"/>
          </a:xfrm>
        </p:grpSpPr>
        <p:sp>
          <p:nvSpPr>
            <p:cNvPr id="4" name="文本框 3"/>
            <p:cNvSpPr txBox="1"/>
            <p:nvPr/>
          </p:nvSpPr>
          <p:spPr>
            <a:xfrm>
              <a:off x="2720291" y="1001773"/>
              <a:ext cx="6319837" cy="767133"/>
            </a:xfrm>
            <a:prstGeom prst="rect">
              <a:avLst/>
            </a:prstGeom>
            <a:noFill/>
          </p:spPr>
          <p:txBody>
            <a:bodyPr wrap="square">
              <a:spAutoFit/>
            </a:bodyPr>
            <a:lstStyle/>
            <a:p>
              <a:pPr>
                <a:lnSpc>
                  <a:spcPct val="114000"/>
                </a:lnSpc>
              </a:pPr>
              <a:r>
                <a:rPr lang="zh-CN" altLang="en-US" sz="2000" dirty="0">
                  <a:solidFill>
                    <a:schemeClr val="tx1"/>
                  </a:solidFill>
                  <a:latin typeface="Arial Black" panose="020B0A04020102020204" pitchFamily="34" charset="0"/>
                  <a:ea typeface="微软雅黑" panose="020B0503020204020204" pitchFamily="34" charset="-122"/>
                </a:rPr>
                <a:t>将带电粒子束聚焦后，利用一定能量密度的</a:t>
              </a:r>
              <a:r>
                <a:rPr lang="zh-CN" altLang="en-US" sz="2000" b="1" dirty="0">
                  <a:solidFill>
                    <a:schemeClr val="tx1"/>
                  </a:solidFill>
                  <a:latin typeface="Arial Black" panose="020B0A04020102020204" pitchFamily="34" charset="0"/>
                  <a:ea typeface="微软雅黑" panose="020B0503020204020204" pitchFamily="34" charset="-122"/>
                </a:rPr>
                <a:t>带电粒子束轰击</a:t>
              </a:r>
              <a:r>
                <a:rPr lang="zh-CN" altLang="en-US" sz="2000" dirty="0">
                  <a:solidFill>
                    <a:schemeClr val="tx1"/>
                  </a:solidFill>
                  <a:latin typeface="Arial Black" panose="020B0A04020102020204" pitchFamily="34" charset="0"/>
                  <a:ea typeface="微软雅黑" panose="020B0503020204020204" pitchFamily="34" charset="-122"/>
                </a:rPr>
                <a:t>材料表面将其</a:t>
              </a:r>
              <a:r>
                <a:rPr lang="zh-CN" altLang="en-US" sz="2000" b="1" dirty="0">
                  <a:solidFill>
                    <a:schemeClr val="tx1"/>
                  </a:solidFill>
                  <a:latin typeface="Arial Black" panose="020B0A04020102020204" pitchFamily="34" charset="0"/>
                  <a:ea typeface="微软雅黑" panose="020B0503020204020204" pitchFamily="34" charset="-122"/>
                </a:rPr>
                <a:t>表面原子或原子团簇去除</a:t>
              </a:r>
              <a:r>
                <a:rPr lang="zh-CN" altLang="en-US" sz="2000" dirty="0">
                  <a:solidFill>
                    <a:schemeClr val="tx1"/>
                  </a:solidFill>
                  <a:latin typeface="Arial Black" panose="020B0A04020102020204" pitchFamily="34" charset="0"/>
                  <a:ea typeface="微软雅黑" panose="020B0503020204020204" pitchFamily="34" charset="-122"/>
                </a:rPr>
                <a:t>的抛光方法</a:t>
              </a:r>
              <a:endParaRPr lang="zh-CN" altLang="en-US" sz="2000" dirty="0"/>
            </a:p>
          </p:txBody>
        </p:sp>
        <p:sp>
          <p:nvSpPr>
            <p:cNvPr id="7" name="圆角矩形 6"/>
            <p:cNvSpPr/>
            <p:nvPr/>
          </p:nvSpPr>
          <p:spPr>
            <a:xfrm>
              <a:off x="2691880" y="959671"/>
              <a:ext cx="6348248" cy="851338"/>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p:cNvGrpSpPr/>
          <p:nvPr/>
        </p:nvGrpSpPr>
        <p:grpSpPr>
          <a:xfrm>
            <a:off x="2132369" y="2953109"/>
            <a:ext cx="4202824" cy="2969996"/>
            <a:chOff x="714048" y="2843442"/>
            <a:chExt cx="4202824" cy="2969996"/>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48" y="2843442"/>
              <a:ext cx="4202824" cy="2969996"/>
            </a:xfrm>
            <a:prstGeom prst="rect">
              <a:avLst/>
            </a:prstGeom>
          </p:spPr>
        </p:pic>
        <p:sp>
          <p:nvSpPr>
            <p:cNvPr id="13" name="文本框 12"/>
            <p:cNvSpPr txBox="1"/>
            <p:nvPr/>
          </p:nvSpPr>
          <p:spPr>
            <a:xfrm>
              <a:off x="3710807" y="3349650"/>
              <a:ext cx="1118369"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真空系统</a:t>
              </a:r>
            </a:p>
          </p:txBody>
        </p:sp>
        <p:sp>
          <p:nvSpPr>
            <p:cNvPr id="14" name="文本框 13"/>
            <p:cNvSpPr txBox="1"/>
            <p:nvPr/>
          </p:nvSpPr>
          <p:spPr>
            <a:xfrm>
              <a:off x="2256275" y="2965955"/>
              <a:ext cx="1118369"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光学元件</a:t>
              </a:r>
            </a:p>
          </p:txBody>
        </p:sp>
        <p:sp>
          <p:nvSpPr>
            <p:cNvPr id="15" name="文本框 14"/>
            <p:cNvSpPr txBox="1"/>
            <p:nvPr/>
          </p:nvSpPr>
          <p:spPr>
            <a:xfrm>
              <a:off x="862504" y="3944745"/>
              <a:ext cx="1118369"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离子源</a:t>
              </a:r>
            </a:p>
          </p:txBody>
        </p:sp>
      </p:gr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90" y="4647192"/>
            <a:ext cx="2065479" cy="1247335"/>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684" y="4438107"/>
            <a:ext cx="2166730" cy="1391873"/>
          </a:xfrm>
          <a:prstGeom prst="rect">
            <a:avLst/>
          </a:prstGeom>
        </p:spPr>
      </p:pic>
      <p:sp>
        <p:nvSpPr>
          <p:cNvPr id="23" name="燕尾形箭头 22"/>
          <p:cNvSpPr/>
          <p:nvPr/>
        </p:nvSpPr>
        <p:spPr>
          <a:xfrm>
            <a:off x="1951881" y="4705406"/>
            <a:ext cx="4576845" cy="337522"/>
          </a:xfrm>
          <a:prstGeom prst="notchedRightArrow">
            <a:avLst>
              <a:gd name="adj1" fmla="val 37543"/>
              <a:gd name="adj2" fmla="val 93596"/>
            </a:avLst>
          </a:prstGeom>
          <a:solidFill>
            <a:srgbClr val="9B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205" y="3775211"/>
            <a:ext cx="3452424" cy="2604869"/>
          </a:xfrm>
          <a:prstGeom prst="rect">
            <a:avLst/>
          </a:prstGeom>
        </p:spPr>
      </p:pic>
      <p:pic>
        <p:nvPicPr>
          <p:cNvPr id="29"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8100" y="991180"/>
            <a:ext cx="2748529" cy="2484479"/>
          </a:xfrm>
          <a:prstGeom prst="rect">
            <a:avLst/>
          </a:prstGeom>
        </p:spPr>
      </p:pic>
      <p:sp>
        <p:nvSpPr>
          <p:cNvPr id="31" name="文本框 30"/>
          <p:cNvSpPr txBox="1"/>
          <p:nvPr/>
        </p:nvSpPr>
        <p:spPr>
          <a:xfrm>
            <a:off x="1747071" y="5928002"/>
            <a:ext cx="5717628" cy="307777"/>
          </a:xfrm>
          <a:prstGeom prst="rect">
            <a:avLst/>
          </a:prstGeom>
          <a:noFill/>
        </p:spPr>
        <p:txBody>
          <a:bodyPr wrap="square">
            <a:spAutoFit/>
          </a:bodyPr>
          <a:lstStyle/>
          <a:p>
            <a:r>
              <a:rPr lang="en-GB" altLang="zh-CN" sz="1400" dirty="0">
                <a:effectLst/>
                <a:latin typeface="Arial" panose="020B0604020202020204" pitchFamily="34" charset="0"/>
                <a:cs typeface="Arial" panose="020B0604020202020204" pitchFamily="34" charset="0"/>
              </a:rPr>
              <a:t>Wilson</a:t>
            </a:r>
            <a:r>
              <a:rPr lang="zh-CN" altLang="en-US" sz="1400" dirty="0">
                <a:effectLst/>
                <a:latin typeface="Arial" panose="020B0604020202020204" pitchFamily="34" charset="0"/>
                <a:cs typeface="Arial" panose="020B0604020202020204" pitchFamily="34" charset="0"/>
              </a:rPr>
              <a:t> </a:t>
            </a:r>
            <a:r>
              <a:rPr lang="en-GB" altLang="zh-CN" sz="1400" dirty="0">
                <a:effectLst/>
                <a:latin typeface="Arial" panose="020B0604020202020204" pitchFamily="34" charset="0"/>
                <a:cs typeface="Arial" panose="020B0604020202020204" pitchFamily="34" charset="0"/>
              </a:rPr>
              <a:t>S.</a:t>
            </a:r>
            <a:r>
              <a:rPr lang="en-US" altLang="zh-CN" sz="1400" dirty="0">
                <a:latin typeface="Arial" panose="020B0604020202020204" pitchFamily="34" charset="0"/>
                <a:cs typeface="Arial" panose="020B0604020202020204" pitchFamily="34" charset="0"/>
              </a:rPr>
              <a:t>, </a:t>
            </a:r>
            <a:r>
              <a:rPr lang="en-GB" altLang="zh-CN" sz="1400" dirty="0">
                <a:effectLst/>
                <a:latin typeface="Arial" panose="020B0604020202020204" pitchFamily="34" charset="0"/>
                <a:cs typeface="Arial" panose="020B0604020202020204" pitchFamily="34" charset="0"/>
              </a:rPr>
              <a:t>McNeil J., </a:t>
            </a:r>
            <a:r>
              <a:rPr lang="en-GB" altLang="zh-CN" sz="1400" i="1" dirty="0" err="1">
                <a:effectLst/>
                <a:latin typeface="Arial" panose="020B0604020202020204" pitchFamily="34" charset="0"/>
                <a:cs typeface="Arial" panose="020B0604020202020204" pitchFamily="34" charset="0"/>
              </a:rPr>
              <a:t>Curr.Dev.Opt.Eng.II</a:t>
            </a:r>
            <a:r>
              <a:rPr lang="en-GB" altLang="zh-CN" sz="1400" i="1" dirty="0">
                <a:effectLst/>
                <a:latin typeface="Arial" panose="020B0604020202020204" pitchFamily="34" charset="0"/>
                <a:cs typeface="Arial" panose="020B0604020202020204" pitchFamily="34" charset="0"/>
              </a:rPr>
              <a:t>, </a:t>
            </a:r>
            <a:r>
              <a:rPr lang="en-GB" altLang="zh-CN" sz="1400" b="1" dirty="0">
                <a:effectLst/>
                <a:latin typeface="Arial" panose="020B0604020202020204" pitchFamily="34" charset="0"/>
                <a:cs typeface="Arial" panose="020B0604020202020204" pitchFamily="34" charset="0"/>
              </a:rPr>
              <a:t>1987</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818</a:t>
            </a:r>
            <a:r>
              <a:rPr lang="en-GB" altLang="zh-CN" sz="1400" dirty="0">
                <a:effectLst/>
                <a:latin typeface="Arial" panose="020B0604020202020204" pitchFamily="34" charset="0"/>
                <a:cs typeface="Arial" panose="020B0604020202020204" pitchFamily="34" charset="0"/>
              </a:rPr>
              <a:t>, 320.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9827828"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03</a:t>
            </a:r>
            <a:r>
              <a:rPr lang="zh-CN" altLang="en-US" sz="3000" dirty="0">
                <a:solidFill>
                  <a:srgbClr val="9B0000"/>
                </a:solidFill>
                <a:latin typeface="Arial Black" panose="020B0A04020102020204" pitchFamily="34" charset="0"/>
                <a:ea typeface="微软雅黑" panose="020B0503020204020204" pitchFamily="34" charset="-122"/>
              </a:rPr>
              <a:t>离子束抛光（</a:t>
            </a:r>
            <a:r>
              <a:rPr lang="en-US" altLang="zh-CN" sz="3000" dirty="0">
                <a:solidFill>
                  <a:srgbClr val="9B0000"/>
                </a:solidFill>
                <a:latin typeface="Arial Black" panose="020B0A04020102020204" pitchFamily="34" charset="0"/>
                <a:ea typeface="微软雅黑" panose="020B0503020204020204" pitchFamily="34" charset="-122"/>
              </a:rPr>
              <a:t>Ion Beam Figuring, IBF)</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chemeClr val="tx1"/>
                </a:solidFill>
                <a:latin typeface="Arial Black" panose="020B0A04020102020204" pitchFamily="34" charset="0"/>
                <a:ea typeface="微软雅黑" panose="020B0503020204020204" pitchFamily="34" charset="-122"/>
              </a:rPr>
              <a:t>——</a:t>
            </a:r>
            <a:r>
              <a:rPr lang="zh-CN" altLang="en-US" sz="3000" dirty="0">
                <a:solidFill>
                  <a:schemeClr val="tx1"/>
                </a:solidFill>
                <a:latin typeface="Arial Black" panose="020B0A04020102020204" pitchFamily="34" charset="0"/>
                <a:ea typeface="微软雅黑" panose="020B0503020204020204" pitchFamily="34" charset="-122"/>
              </a:rPr>
              <a:t>原理</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5" name="文本框 4"/>
          <p:cNvSpPr txBox="1"/>
          <p:nvPr/>
        </p:nvSpPr>
        <p:spPr>
          <a:xfrm>
            <a:off x="1171575" y="794925"/>
            <a:ext cx="9476504" cy="871970"/>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离子束轰击表面后，</a:t>
            </a:r>
            <a:r>
              <a:rPr kumimoji="1" lang="zh-CN" altLang="en-US" b="1" dirty="0">
                <a:latin typeface="Arial" panose="020B0604020202020204" pitchFamily="34" charset="0"/>
                <a:ea typeface="微软雅黑" panose="020B0503020204020204" pitchFamily="34" charset="-122"/>
                <a:cs typeface="Arial" panose="020B0604020202020204" pitchFamily="34" charset="0"/>
              </a:rPr>
              <a:t>表面原子获得能量并向周围原子传递</a:t>
            </a:r>
            <a:r>
              <a:rPr kumimoji="1" lang="zh-CN" altLang="en-US" dirty="0">
                <a:latin typeface="Arial" panose="020B0604020202020204" pitchFamily="34" charset="0"/>
                <a:ea typeface="微软雅黑" panose="020B0503020204020204" pitchFamily="34" charset="-122"/>
                <a:cs typeface="Arial" panose="020B0604020202020204" pitchFamily="34" charset="0"/>
              </a:rPr>
              <a:t>，在该过程中获得</a:t>
            </a:r>
            <a:r>
              <a:rPr kumimoji="1" lang="zh-CN" altLang="en-US" b="1" dirty="0">
                <a:latin typeface="Arial" panose="020B0604020202020204" pitchFamily="34" charset="0"/>
                <a:ea typeface="微软雅黑" panose="020B0503020204020204" pitchFamily="34" charset="-122"/>
                <a:cs typeface="Arial" panose="020B0604020202020204" pitchFamily="34" charset="0"/>
              </a:rPr>
              <a:t>超过表面结合能</a:t>
            </a:r>
            <a:r>
              <a:rPr kumimoji="1" lang="zh-CN" altLang="en-US" dirty="0">
                <a:latin typeface="Arial" panose="020B0604020202020204" pitchFamily="34" charset="0"/>
                <a:ea typeface="微软雅黑" panose="020B0503020204020204" pitchFamily="34" charset="-122"/>
                <a:cs typeface="Arial" panose="020B0604020202020204" pitchFamily="34" charset="0"/>
              </a:rPr>
              <a:t>能量的原子将被从表面脱除，实现原子级的抛光</a:t>
            </a:r>
          </a:p>
        </p:txBody>
      </p:sp>
      <p:pic>
        <p:nvPicPr>
          <p:cNvPr id="1026" name="Picture 2" descr="微型机械 14 00343 g025 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962" y="1792041"/>
            <a:ext cx="2843651" cy="1540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微型机械 14 00343 g026 5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066" y="1496005"/>
            <a:ext cx="3155620" cy="158928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184495" y="3517111"/>
            <a:ext cx="4346957" cy="307777"/>
          </a:xfrm>
          <a:prstGeom prst="rect">
            <a:avLst/>
          </a:prstGeom>
          <a:noFill/>
        </p:spPr>
        <p:txBody>
          <a:bodyPr wrap="square">
            <a:spAutoFit/>
          </a:bodyPr>
          <a:lstStyle/>
          <a:p>
            <a:r>
              <a:rPr lang="en-GB" altLang="zh-CN" sz="1400" dirty="0" err="1">
                <a:effectLst/>
                <a:latin typeface="Arial" panose="020B0604020202020204" pitchFamily="34" charset="0"/>
                <a:cs typeface="Arial" panose="020B0604020202020204" pitchFamily="34" charset="0"/>
              </a:rPr>
              <a:t>Zeuner</a:t>
            </a:r>
            <a:r>
              <a:rPr lang="en-GB" altLang="zh-CN" sz="1400" dirty="0">
                <a:latin typeface="Arial" panose="020B0604020202020204" pitchFamily="34" charset="0"/>
                <a:cs typeface="Arial" panose="020B0604020202020204" pitchFamily="34" charset="0"/>
              </a:rPr>
              <a:t> N.,</a:t>
            </a:r>
            <a:r>
              <a:rPr lang="en-GB" altLang="zh-CN" sz="1400" dirty="0">
                <a:effectLst/>
                <a:latin typeface="Arial" panose="020B0604020202020204" pitchFamily="34" charset="0"/>
                <a:cs typeface="Arial" panose="020B0604020202020204" pitchFamily="34" charset="0"/>
              </a:rPr>
              <a:t> </a:t>
            </a:r>
            <a:r>
              <a:rPr lang="en-GB" altLang="zh-CN" sz="1400" dirty="0" err="1">
                <a:effectLst/>
                <a:latin typeface="Arial" panose="020B0604020202020204" pitchFamily="34" charset="0"/>
                <a:cs typeface="Arial" panose="020B0604020202020204" pitchFamily="34" charset="0"/>
              </a:rPr>
              <a:t>Kiontke</a:t>
            </a:r>
            <a:r>
              <a:rPr lang="en-GB" altLang="zh-CN" sz="1400" dirty="0">
                <a:effectLst/>
                <a:latin typeface="Arial" panose="020B0604020202020204" pitchFamily="34" charset="0"/>
                <a:cs typeface="Arial" panose="020B0604020202020204" pitchFamily="34" charset="0"/>
              </a:rPr>
              <a:t>, S., </a:t>
            </a:r>
            <a:r>
              <a:rPr lang="en-GB" altLang="zh-CN" sz="1400" i="1" dirty="0">
                <a:effectLst/>
                <a:latin typeface="Arial" panose="020B0604020202020204" pitchFamily="34" charset="0"/>
                <a:cs typeface="Arial" panose="020B0604020202020204" pitchFamily="34" charset="0"/>
              </a:rPr>
              <a:t>Opt. </a:t>
            </a:r>
            <a:r>
              <a:rPr lang="en-GB" altLang="zh-CN" sz="1400" i="1" dirty="0" err="1">
                <a:effectLst/>
                <a:latin typeface="Arial" panose="020B0604020202020204" pitchFamily="34" charset="0"/>
                <a:cs typeface="Arial" panose="020B0604020202020204" pitchFamily="34" charset="0"/>
              </a:rPr>
              <a:t>Photonik</a:t>
            </a:r>
            <a:r>
              <a:rPr lang="en-GB" altLang="zh-CN" sz="1400" i="1" dirty="0">
                <a:effectLst/>
                <a:latin typeface="Arial" panose="020B0604020202020204" pitchFamily="34" charset="0"/>
                <a:cs typeface="Arial" panose="020B0604020202020204" pitchFamily="34" charset="0"/>
              </a:rPr>
              <a:t>, </a:t>
            </a:r>
            <a:r>
              <a:rPr lang="en-GB" altLang="zh-CN" sz="1400" b="1" dirty="0">
                <a:effectLst/>
                <a:latin typeface="Arial" panose="020B0604020202020204" pitchFamily="34" charset="0"/>
                <a:cs typeface="Arial" panose="020B0604020202020204" pitchFamily="34" charset="0"/>
              </a:rPr>
              <a:t>2012</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7</a:t>
            </a:r>
            <a:r>
              <a:rPr lang="en-GB" altLang="zh-CN" sz="1400" dirty="0">
                <a:effectLst/>
                <a:latin typeface="Arial" panose="020B0604020202020204" pitchFamily="34" charset="0"/>
                <a:cs typeface="Arial" panose="020B0604020202020204" pitchFamily="34" charset="0"/>
              </a:rPr>
              <a:t>, 56. </a:t>
            </a: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986" y="2641271"/>
            <a:ext cx="2476500" cy="774700"/>
          </a:xfrm>
          <a:prstGeom prst="rect">
            <a:avLst/>
          </a:prstGeom>
        </p:spPr>
      </p:pic>
      <p:sp>
        <p:nvSpPr>
          <p:cNvPr id="11" name="文本框 10"/>
          <p:cNvSpPr txBox="1"/>
          <p:nvPr/>
        </p:nvSpPr>
        <p:spPr>
          <a:xfrm>
            <a:off x="511337" y="1717202"/>
            <a:ext cx="5020117"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这一过程的基本原理是原子碰撞引起的能量传递，能量传递系数可以简单表示为：</a:t>
            </a:r>
          </a:p>
        </p:txBody>
      </p:sp>
      <p:sp>
        <p:nvSpPr>
          <p:cNvPr id="12" name="文本框 11"/>
          <p:cNvSpPr txBox="1"/>
          <p:nvPr/>
        </p:nvSpPr>
        <p:spPr>
          <a:xfrm>
            <a:off x="6396640" y="3622890"/>
            <a:ext cx="5648205"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实际情况中，离子束和靶材的种类、离子束入射角度、电压与电流等都有影响，元件表面高度变化可表示为：</a:t>
            </a:r>
          </a:p>
        </p:txBody>
      </p:sp>
      <p:sp>
        <p:nvSpPr>
          <p:cNvPr id="13" name="文本框 12"/>
          <p:cNvSpPr txBox="1"/>
          <p:nvPr/>
        </p:nvSpPr>
        <p:spPr>
          <a:xfrm>
            <a:off x="477668" y="3862750"/>
            <a:ext cx="5645704" cy="458459"/>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在理想条件下，可以得到理论上的表面原子脱除率：</a:t>
            </a: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858" y="4670794"/>
            <a:ext cx="2496689" cy="838174"/>
          </a:xfrm>
          <a:prstGeom prst="rect">
            <a:avLst/>
          </a:prstGeom>
        </p:spPr>
      </p:pic>
      <p:sp>
        <p:nvSpPr>
          <p:cNvPr id="14" name="椭圆 13"/>
          <p:cNvSpPr/>
          <p:nvPr/>
        </p:nvSpPr>
        <p:spPr>
          <a:xfrm>
            <a:off x="2453837" y="4594324"/>
            <a:ext cx="1122091" cy="419087"/>
          </a:xfrm>
          <a:prstGeom prst="ellipse">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直线箭头连接符 15"/>
          <p:cNvCxnSpPr/>
          <p:nvPr/>
        </p:nvCxnSpPr>
        <p:spPr>
          <a:xfrm>
            <a:off x="3575928" y="4803867"/>
            <a:ext cx="407493" cy="0"/>
          </a:xfrm>
          <a:prstGeom prst="straightConnector1">
            <a:avLst/>
          </a:prstGeom>
          <a:ln w="28575">
            <a:solidFill>
              <a:srgbClr val="9B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031999" y="4633553"/>
            <a:ext cx="1837053"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表面结合能分布</a:t>
            </a:r>
          </a:p>
        </p:txBody>
      </p:sp>
      <p:sp>
        <p:nvSpPr>
          <p:cNvPr id="21" name="文本框 20"/>
          <p:cNvSpPr txBox="1"/>
          <p:nvPr/>
        </p:nvSpPr>
        <p:spPr>
          <a:xfrm>
            <a:off x="511337" y="5592800"/>
            <a:ext cx="2573753"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与入射离子相关的系数</a:t>
            </a:r>
          </a:p>
        </p:txBody>
      </p:sp>
      <p:sp>
        <p:nvSpPr>
          <p:cNvPr id="22" name="文本框 21"/>
          <p:cNvSpPr txBox="1"/>
          <p:nvPr/>
        </p:nvSpPr>
        <p:spPr>
          <a:xfrm>
            <a:off x="3336074" y="5607931"/>
            <a:ext cx="2573753" cy="383695"/>
          </a:xfrm>
          <a:prstGeom prst="rect">
            <a:avLst/>
          </a:prstGeom>
          <a:noFill/>
        </p:spPr>
        <p:txBody>
          <a:bodyPr wrap="square" rtlCol="0">
            <a:spAutoFit/>
          </a:bodyPr>
          <a:lstStyle/>
          <a:p>
            <a:pPr>
              <a:lnSpc>
                <a:spcPct val="114000"/>
              </a:lnSpc>
            </a:pPr>
            <a:r>
              <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rPr>
              <a:t>与靶材相关的系数</a:t>
            </a:r>
          </a:p>
        </p:txBody>
      </p:sp>
      <p:cxnSp>
        <p:nvCxnSpPr>
          <p:cNvPr id="23" name="直线箭头连接符 22"/>
          <p:cNvCxnSpPr/>
          <p:nvPr/>
        </p:nvCxnSpPr>
        <p:spPr>
          <a:xfrm flipH="1">
            <a:off x="2301767" y="5362996"/>
            <a:ext cx="551883" cy="244935"/>
          </a:xfrm>
          <a:prstGeom prst="straightConnector1">
            <a:avLst/>
          </a:prstGeom>
          <a:ln w="28575">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p:cNvCxnSpPr/>
          <p:nvPr/>
        </p:nvCxnSpPr>
        <p:spPr>
          <a:xfrm>
            <a:off x="3205325" y="5386770"/>
            <a:ext cx="370603" cy="221161"/>
          </a:xfrm>
          <a:prstGeom prst="straightConnector1">
            <a:avLst/>
          </a:prstGeom>
          <a:ln w="28575">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a:off x="6171764" y="3753140"/>
            <a:ext cx="0" cy="2858597"/>
          </a:xfrm>
          <a:prstGeom prst="line">
            <a:avLst/>
          </a:prstGeom>
          <a:ln w="28575">
            <a:solidFill>
              <a:srgbClr val="9B0000"/>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364143" y="6005254"/>
            <a:ext cx="3872754" cy="307777"/>
          </a:xfrm>
          <a:prstGeom prst="rect">
            <a:avLst/>
          </a:prstGeom>
          <a:noFill/>
        </p:spPr>
        <p:txBody>
          <a:bodyPr wrap="square">
            <a:spAutoFit/>
          </a:bodyPr>
          <a:lstStyle/>
          <a:p>
            <a:r>
              <a:rPr lang="en-GB" altLang="zh-CN" sz="1400" dirty="0">
                <a:effectLst/>
                <a:latin typeface="Arial" panose="020B0604020202020204" pitchFamily="34" charset="0"/>
                <a:cs typeface="Arial" panose="020B0604020202020204" pitchFamily="34" charset="0"/>
              </a:rPr>
              <a:t>Sigmund P.</a:t>
            </a:r>
            <a:r>
              <a:rPr lang="en-US" altLang="zh-CN" sz="1400" dirty="0">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Phys. Rev., </a:t>
            </a:r>
            <a:r>
              <a:rPr lang="en-GB" altLang="zh-CN" sz="1400" b="1" dirty="0">
                <a:effectLst/>
                <a:latin typeface="Arial" panose="020B0604020202020204" pitchFamily="34" charset="0"/>
                <a:cs typeface="Arial" panose="020B0604020202020204" pitchFamily="34" charset="0"/>
              </a:rPr>
              <a:t>1969</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184</a:t>
            </a:r>
            <a:r>
              <a:rPr lang="en-GB" altLang="zh-CN" sz="1400" dirty="0">
                <a:effectLst/>
                <a:latin typeface="Arial" panose="020B0604020202020204" pitchFamily="34" charset="0"/>
                <a:cs typeface="Arial" panose="020B0604020202020204" pitchFamily="34" charset="0"/>
              </a:rPr>
              <a:t>, 383. </a:t>
            </a:r>
          </a:p>
        </p:txBody>
      </p:sp>
      <p:sp>
        <p:nvSpPr>
          <p:cNvPr id="33" name="文本框 32"/>
          <p:cNvSpPr txBox="1"/>
          <p:nvPr/>
        </p:nvSpPr>
        <p:spPr>
          <a:xfrm>
            <a:off x="6619544" y="3304040"/>
            <a:ext cx="5073112" cy="307777"/>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Geng</a:t>
            </a:r>
            <a:r>
              <a:rPr lang="en-US" altLang="zh-CN" sz="1400" dirty="0">
                <a:latin typeface="Arial" panose="020B0604020202020204" pitchFamily="34" charset="0"/>
                <a:cs typeface="Arial" panose="020B0604020202020204" pitchFamily="34" charset="0"/>
              </a:rPr>
              <a:t> Z. C., Fang F. Z., </a:t>
            </a:r>
            <a:r>
              <a:rPr lang="en-US" altLang="zh-CN" sz="1400" i="1" dirty="0">
                <a:latin typeface="Arial" panose="020B0604020202020204" pitchFamily="34" charset="0"/>
                <a:cs typeface="Arial" panose="020B0604020202020204" pitchFamily="34" charset="0"/>
              </a:rPr>
              <a:t>et al</a:t>
            </a:r>
            <a:r>
              <a:rPr lang="en-US" altLang="zh-CN" sz="1400" dirty="0">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Micromachines, </a:t>
            </a:r>
            <a:r>
              <a:rPr lang="en-GB" altLang="zh-CN" sz="1400" b="1" dirty="0">
                <a:effectLst/>
                <a:latin typeface="Arial" panose="020B0604020202020204" pitchFamily="34" charset="0"/>
                <a:cs typeface="Arial" panose="020B0604020202020204" pitchFamily="34" charset="0"/>
              </a:rPr>
              <a:t>2023</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14</a:t>
            </a:r>
            <a:r>
              <a:rPr lang="en-GB" altLang="zh-CN" sz="1400" dirty="0">
                <a:effectLst/>
                <a:latin typeface="Arial" panose="020B0604020202020204" pitchFamily="34" charset="0"/>
                <a:cs typeface="Arial" panose="020B0604020202020204" pitchFamily="34" charset="0"/>
              </a:rPr>
              <a:t>, 343. </a:t>
            </a:r>
          </a:p>
        </p:txBody>
      </p:sp>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7638" y="4486876"/>
            <a:ext cx="3456156" cy="1780689"/>
          </a:xfrm>
          <a:prstGeom prst="rect">
            <a:avLst/>
          </a:prstGeom>
        </p:spPr>
      </p:pic>
      <p:sp>
        <p:nvSpPr>
          <p:cNvPr id="36" name="文本框 35"/>
          <p:cNvSpPr txBox="1"/>
          <p:nvPr/>
        </p:nvSpPr>
        <p:spPr>
          <a:xfrm>
            <a:off x="6560703" y="6264040"/>
            <a:ext cx="5023525" cy="307777"/>
          </a:xfrm>
          <a:prstGeom prst="rect">
            <a:avLst/>
          </a:prstGeom>
          <a:noFill/>
        </p:spPr>
        <p:txBody>
          <a:bodyPr wrap="square">
            <a:spAutoFit/>
          </a:bodyPr>
          <a:lstStyle/>
          <a:p>
            <a:r>
              <a:rPr lang="en-GB" altLang="zh-CN" sz="1400" dirty="0" err="1">
                <a:latin typeface="Arial" panose="020B0604020202020204" pitchFamily="34" charset="0"/>
                <a:cs typeface="Arial" panose="020B0604020202020204" pitchFamily="34" charset="0"/>
              </a:rPr>
              <a:t>Babonneau</a:t>
            </a:r>
            <a:r>
              <a:rPr lang="en-GB" altLang="zh-CN" sz="1400" dirty="0">
                <a:latin typeface="Arial" panose="020B0604020202020204" pitchFamily="34" charset="0"/>
                <a:cs typeface="Arial" panose="020B0604020202020204" pitchFamily="34" charset="0"/>
              </a:rPr>
              <a:t> B</a:t>
            </a:r>
            <a:r>
              <a:rPr lang="en-GB" altLang="zh-CN" sz="1400" dirty="0">
                <a:effectLst/>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Camelio</a:t>
            </a:r>
            <a:r>
              <a:rPr lang="en-US" altLang="zh-CN" sz="1400" dirty="0">
                <a:latin typeface="Arial" panose="020B0604020202020204" pitchFamily="34" charset="0"/>
                <a:cs typeface="Arial" panose="020B0604020202020204" pitchFamily="34" charset="0"/>
              </a:rPr>
              <a:t> S., </a:t>
            </a:r>
            <a:r>
              <a:rPr lang="en-GB" altLang="zh-CN" sz="1400" i="1" dirty="0">
                <a:effectLst/>
                <a:latin typeface="Arial" panose="020B0604020202020204" pitchFamily="34" charset="0"/>
                <a:cs typeface="Arial" panose="020B0604020202020204" pitchFamily="34" charset="0"/>
              </a:rPr>
              <a:t>Phys. Rev. B, </a:t>
            </a:r>
            <a:r>
              <a:rPr lang="en-GB" altLang="zh-CN" sz="1400" b="1" dirty="0">
                <a:effectLst/>
                <a:latin typeface="Arial" panose="020B0604020202020204" pitchFamily="34" charset="0"/>
                <a:cs typeface="Arial" panose="020B0604020202020204" pitchFamily="34" charset="0"/>
              </a:rPr>
              <a:t>2017</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95</a:t>
            </a:r>
            <a:r>
              <a:rPr lang="en-GB" altLang="zh-CN" sz="1400" dirty="0">
                <a:effectLst/>
                <a:latin typeface="Arial" panose="020B0604020202020204" pitchFamily="34" charset="0"/>
                <a:cs typeface="Arial" panose="020B0604020202020204" pitchFamily="34" charset="0"/>
              </a:rPr>
              <a:t>, 085412. </a:t>
            </a:r>
          </a:p>
        </p:txBody>
      </p:sp>
      <p:sp>
        <p:nvSpPr>
          <p:cNvPr id="38" name="文本框 37"/>
          <p:cNvSpPr txBox="1"/>
          <p:nvPr/>
        </p:nvSpPr>
        <p:spPr>
          <a:xfrm>
            <a:off x="9309029" y="5799778"/>
            <a:ext cx="2678100" cy="417743"/>
          </a:xfrm>
          <a:prstGeom prst="rect">
            <a:avLst/>
          </a:prstGeom>
          <a:noFill/>
        </p:spPr>
        <p:txBody>
          <a:bodyPr wrap="square" rtlCol="0">
            <a:spAutoFit/>
          </a:bodyPr>
          <a:lstStyle/>
          <a:p>
            <a:pPr>
              <a:lnSpc>
                <a:spcPct val="150000"/>
              </a:lnSpc>
            </a:pPr>
            <a:r>
              <a:rPr kumimoji="1" lang="zh-CN" altLang="en-US" sz="1600" dirty="0">
                <a:latin typeface="Arial" panose="020B0604020202020204" pitchFamily="34" charset="0"/>
                <a:ea typeface="微软雅黑" panose="020B0503020204020204" pitchFamily="34" charset="-122"/>
                <a:cs typeface="Arial" panose="020B0604020202020204" pitchFamily="34" charset="0"/>
              </a:rPr>
              <a:t>（以氧化铝薄膜为例）</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10373052"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03</a:t>
            </a:r>
            <a:r>
              <a:rPr lang="zh-CN" altLang="en-US" sz="3000" dirty="0">
                <a:solidFill>
                  <a:srgbClr val="9B0000"/>
                </a:solidFill>
                <a:latin typeface="Arial Black" panose="020B0A04020102020204" pitchFamily="34" charset="0"/>
                <a:ea typeface="微软雅黑" panose="020B0503020204020204" pitchFamily="34" charset="-122"/>
              </a:rPr>
              <a:t>离子束抛光（</a:t>
            </a:r>
            <a:r>
              <a:rPr lang="en-US" altLang="zh-CN" sz="3000" dirty="0">
                <a:solidFill>
                  <a:srgbClr val="9B0000"/>
                </a:solidFill>
                <a:latin typeface="Arial Black" panose="020B0A04020102020204" pitchFamily="34" charset="0"/>
                <a:ea typeface="微软雅黑" panose="020B0503020204020204" pitchFamily="34" charset="-122"/>
              </a:rPr>
              <a:t>Ion Beam Figuring, IBF)</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chemeClr val="tx1"/>
                </a:solidFill>
                <a:latin typeface="Arial Black" panose="020B0A04020102020204" pitchFamily="34" charset="0"/>
                <a:ea typeface="微软雅黑" panose="020B0503020204020204" pitchFamily="34" charset="-122"/>
              </a:rPr>
              <a:t>——</a:t>
            </a:r>
            <a:r>
              <a:rPr lang="zh-CN" altLang="en-US" sz="3000" dirty="0">
                <a:solidFill>
                  <a:schemeClr val="tx1"/>
                </a:solidFill>
                <a:latin typeface="Arial Black" panose="020B0A04020102020204" pitchFamily="34" charset="0"/>
                <a:ea typeface="微软雅黑" panose="020B0503020204020204" pitchFamily="34" charset="-122"/>
              </a:rPr>
              <a:t>加工设备</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4367"/>
          <a:stretch>
            <a:fillRect/>
          </a:stretch>
        </p:blipFill>
        <p:spPr>
          <a:xfrm>
            <a:off x="356697" y="1959956"/>
            <a:ext cx="3448048" cy="2677404"/>
          </a:xfrm>
          <a:prstGeom prst="rect">
            <a:avLst/>
          </a:prstGeom>
        </p:spPr>
      </p:pic>
      <p:sp>
        <p:nvSpPr>
          <p:cNvPr id="6" name="文本框 5"/>
          <p:cNvSpPr txBox="1"/>
          <p:nvPr/>
        </p:nvSpPr>
        <p:spPr>
          <a:xfrm>
            <a:off x="3025665" y="903154"/>
            <a:ext cx="6140670" cy="400110"/>
          </a:xfrm>
          <a:prstGeom prst="rect">
            <a:avLst/>
          </a:prstGeom>
          <a:noFill/>
        </p:spPr>
        <p:txBody>
          <a:bodyPr wrap="square">
            <a:spAutoFit/>
          </a:bodyPr>
          <a:lstStyle/>
          <a:p>
            <a:r>
              <a:rPr lang="zh-CN"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设备结构简单、加工精度高是</a:t>
            </a:r>
            <a:r>
              <a:rPr lang="en-US"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IBF</a:t>
            </a:r>
            <a:r>
              <a:rPr lang="zh-CN" altLang="zh-CN" sz="2000" b="1" dirty="0">
                <a:effectLst/>
                <a:latin typeface="微软雅黑" panose="020B0503020204020204" pitchFamily="34" charset="-122"/>
                <a:ea typeface="微软雅黑" panose="020B0503020204020204" pitchFamily="34" charset="-122"/>
                <a:cs typeface="Times New Roman" panose="02020603050405020304" pitchFamily="18" charset="0"/>
              </a:rPr>
              <a:t>的一个显著特点</a:t>
            </a:r>
            <a:r>
              <a:rPr lang="zh-CN" altLang="zh-CN" sz="2000" b="1" dirty="0">
                <a:effectLst/>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40010" y="4869501"/>
            <a:ext cx="4057649"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err="1">
                <a:latin typeface="Arial" panose="020B0604020202020204" pitchFamily="34" charset="0"/>
                <a:ea typeface="微软雅黑" panose="020B0503020204020204" pitchFamily="34" charset="-122"/>
                <a:cs typeface="Arial" panose="020B0604020202020204" pitchFamily="34" charset="0"/>
              </a:rPr>
              <a:t>Ar</a:t>
            </a:r>
            <a:r>
              <a:rPr kumimoji="1" lang="en-US" altLang="zh-CN" baseline="30000"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离子源</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可以处理</a:t>
            </a:r>
            <a:r>
              <a:rPr kumimoji="1" lang="en-US" altLang="zh-CN" dirty="0">
                <a:latin typeface="Arial" panose="020B0604020202020204" pitchFamily="34" charset="0"/>
                <a:ea typeface="微软雅黑" panose="020B0503020204020204" pitchFamily="34" charset="-122"/>
                <a:cs typeface="Arial" panose="020B0604020202020204" pitchFamily="34" charset="0"/>
              </a:rPr>
              <a:t>2.5x2.5x0.6</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m</a:t>
            </a:r>
            <a:r>
              <a:rPr kumimoji="1" lang="zh-CN" altLang="en-US" dirty="0">
                <a:latin typeface="Arial" panose="020B0604020202020204" pitchFamily="34" charset="0"/>
                <a:ea typeface="微软雅黑" panose="020B0503020204020204" pitchFamily="34" charset="-122"/>
                <a:cs typeface="Arial" panose="020B0604020202020204" pitchFamily="34" charset="0"/>
              </a:rPr>
              <a:t>的光学元件</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42709" y="1326553"/>
            <a:ext cx="4057649" cy="646331"/>
          </a:xfrm>
          <a:prstGeom prst="rect">
            <a:avLst/>
          </a:prstGeom>
          <a:noFill/>
        </p:spPr>
        <p:txBody>
          <a:bodyPr wrap="square" rtlCol="0">
            <a:spAutoFit/>
          </a:bodyP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1989</a:t>
            </a:r>
            <a:r>
              <a:rPr kumimoji="1" lang="zh-CN" altLang="en-US" dirty="0">
                <a:latin typeface="Arial" panose="020B0604020202020204" pitchFamily="34" charset="0"/>
                <a:ea typeface="微软雅黑" panose="020B0503020204020204" pitchFamily="34" charset="-122"/>
                <a:cs typeface="Arial" panose="020B0604020202020204" pitchFamily="34" charset="0"/>
              </a:rPr>
              <a:t>年</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gn="ctr"/>
            <a:r>
              <a:rPr kumimoji="1" lang="zh-CN" altLang="en-US" dirty="0">
                <a:latin typeface="Arial" panose="020B0604020202020204" pitchFamily="34" charset="0"/>
                <a:ea typeface="微软雅黑" panose="020B0503020204020204" pitchFamily="34" charset="-122"/>
                <a:cs typeface="Arial" panose="020B0604020202020204" pitchFamily="34" charset="0"/>
              </a:rPr>
              <a:t>罗切斯特大学</a:t>
            </a:r>
            <a:r>
              <a:rPr kumimoji="1" lang="en-US" altLang="zh-CN" dirty="0">
                <a:latin typeface="Arial" panose="020B0604020202020204" pitchFamily="34" charset="0"/>
                <a:ea typeface="微软雅黑" panose="020B0503020204020204" pitchFamily="34" charset="-122"/>
                <a:cs typeface="Arial" panose="020B0604020202020204" pitchFamily="34" charset="0"/>
              </a:rPr>
              <a:t> &amp; </a:t>
            </a:r>
            <a:r>
              <a:rPr kumimoji="1" lang="zh-CN" altLang="en-US" dirty="0">
                <a:latin typeface="Arial" panose="020B0604020202020204" pitchFamily="34" charset="0"/>
                <a:ea typeface="微软雅黑" panose="020B0503020204020204" pitchFamily="34" charset="-122"/>
                <a:cs typeface="Arial" panose="020B0604020202020204" pitchFamily="34" charset="0"/>
              </a:rPr>
              <a:t>柯达公司</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714048" y="5802283"/>
            <a:ext cx="3159673" cy="523220"/>
          </a:xfrm>
          <a:prstGeom prst="rect">
            <a:avLst/>
          </a:prstGeom>
          <a:noFill/>
        </p:spPr>
        <p:txBody>
          <a:bodyPr wrap="square">
            <a:spAutoFit/>
          </a:bodyPr>
          <a:lstStyle/>
          <a:p>
            <a:r>
              <a:rPr lang="en-GB" altLang="zh-CN" sz="1400" dirty="0">
                <a:latin typeface="Arial" panose="020B0604020202020204" pitchFamily="34" charset="0"/>
                <a:cs typeface="Arial" panose="020B0604020202020204" pitchFamily="34" charset="0"/>
              </a:rPr>
              <a:t>Allen L. N</a:t>
            </a:r>
            <a:r>
              <a:rPr lang="en-GB" altLang="zh-CN" sz="1400" dirty="0">
                <a:effectLst/>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Keim</a:t>
            </a:r>
            <a:r>
              <a:rPr lang="en-US" altLang="zh-CN" sz="1400" dirty="0">
                <a:latin typeface="Arial" panose="020B0604020202020204" pitchFamily="34" charset="0"/>
                <a:cs typeface="Arial" panose="020B0604020202020204" pitchFamily="34" charset="0"/>
              </a:rPr>
              <a:t> R. E.,</a:t>
            </a:r>
            <a:r>
              <a:rPr lang="en-GB" altLang="zh-CN" sz="1400" i="1" dirty="0">
                <a:latin typeface="Arial" panose="020B0604020202020204" pitchFamily="34" charset="0"/>
                <a:cs typeface="Arial" panose="020B0604020202020204" pitchFamily="34" charset="0"/>
              </a:rPr>
              <a:t>Adv. Opt. Manuf. Test.,</a:t>
            </a:r>
            <a:r>
              <a:rPr lang="en-GB" altLang="zh-CN" sz="1400" b="1" dirty="0">
                <a:latin typeface="Arial" panose="020B0604020202020204" pitchFamily="34" charset="0"/>
                <a:cs typeface="Arial" panose="020B0604020202020204" pitchFamily="34" charset="0"/>
              </a:rPr>
              <a:t>1989</a:t>
            </a:r>
            <a:r>
              <a:rPr lang="en-GB" altLang="zh-CN" sz="1400" dirty="0">
                <a:latin typeface="Arial" panose="020B0604020202020204" pitchFamily="34" charset="0"/>
                <a:cs typeface="Arial" panose="020B0604020202020204" pitchFamily="34" charset="0"/>
              </a:rPr>
              <a:t>,</a:t>
            </a:r>
            <a:r>
              <a:rPr lang="en-GB" altLang="zh-CN" sz="1400" i="1" dirty="0">
                <a:latin typeface="Arial" panose="020B0604020202020204" pitchFamily="34" charset="0"/>
                <a:cs typeface="Arial" panose="020B0604020202020204" pitchFamily="34" charset="0"/>
              </a:rPr>
              <a:t>1168</a:t>
            </a:r>
            <a:r>
              <a:rPr lang="en-GB" altLang="zh-CN" sz="1400" dirty="0">
                <a:latin typeface="Arial" panose="020B0604020202020204" pitchFamily="34" charset="0"/>
                <a:cs typeface="Arial" panose="020B0604020202020204" pitchFamily="34" charset="0"/>
              </a:rPr>
              <a:t>, 33.</a:t>
            </a:r>
          </a:p>
        </p:txBody>
      </p:sp>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6720" r="7090"/>
          <a:stretch>
            <a:fillRect/>
          </a:stretch>
        </p:blipFill>
        <p:spPr>
          <a:xfrm>
            <a:off x="8365201" y="2162633"/>
            <a:ext cx="3646248" cy="2703375"/>
          </a:xfrm>
          <a:prstGeom prst="rect">
            <a:avLst/>
          </a:prstGeom>
        </p:spPr>
      </p:pic>
      <p:cxnSp>
        <p:nvCxnSpPr>
          <p:cNvPr id="12" name="直线连接符 11"/>
          <p:cNvCxnSpPr/>
          <p:nvPr/>
        </p:nvCxnSpPr>
        <p:spPr>
          <a:xfrm>
            <a:off x="3996110" y="1462418"/>
            <a:ext cx="0" cy="4863085"/>
          </a:xfrm>
          <a:prstGeom prst="line">
            <a:avLst/>
          </a:prstGeom>
          <a:ln w="28575">
            <a:solidFill>
              <a:srgbClr val="9B0000"/>
            </a:solidFill>
            <a:prstDash val="dash"/>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319872" y="5802283"/>
            <a:ext cx="4444008" cy="523220"/>
          </a:xfrm>
          <a:prstGeom prst="rect">
            <a:avLst/>
          </a:prstGeom>
          <a:noFill/>
        </p:spPr>
        <p:txBody>
          <a:bodyPr wrap="square">
            <a:spAutoFit/>
          </a:bodyPr>
          <a:lstStyle/>
          <a:p>
            <a:r>
              <a:rPr lang="en-GB" altLang="zh-CN" sz="1400" dirty="0" err="1">
                <a:effectLst/>
                <a:latin typeface="Arial" panose="020B0604020202020204" pitchFamily="34" charset="0"/>
                <a:cs typeface="Arial" panose="020B0604020202020204" pitchFamily="34" charset="0"/>
              </a:rPr>
              <a:t>Demmler</a:t>
            </a:r>
            <a:r>
              <a:rPr lang="zh-CN" altLang="en-US" sz="1400" dirty="0">
                <a:effectLst/>
                <a:latin typeface="Arial" panose="020B0604020202020204" pitchFamily="34" charset="0"/>
                <a:cs typeface="Arial" panose="020B0604020202020204" pitchFamily="34" charset="0"/>
              </a:rPr>
              <a:t> </a:t>
            </a:r>
            <a:r>
              <a:rPr lang="en-GB" altLang="zh-CN" sz="1400" dirty="0">
                <a:effectLst/>
                <a:latin typeface="Arial" panose="020B0604020202020204" pitchFamily="34" charset="0"/>
                <a:cs typeface="Arial" panose="020B0604020202020204" pitchFamily="34" charset="0"/>
              </a:rPr>
              <a:t>M.</a:t>
            </a:r>
            <a:r>
              <a:rPr lang="en-US" altLang="zh-CN" sz="1400" dirty="0">
                <a:latin typeface="Arial" panose="020B0604020202020204" pitchFamily="34" charset="0"/>
                <a:cs typeface="Arial" panose="020B0604020202020204" pitchFamily="34" charset="0"/>
              </a:rPr>
              <a:t>, </a:t>
            </a:r>
            <a:r>
              <a:rPr lang="en-GB" altLang="zh-CN" sz="1400" dirty="0" err="1">
                <a:effectLst/>
                <a:latin typeface="Arial" panose="020B0604020202020204" pitchFamily="34" charset="0"/>
                <a:cs typeface="Arial" panose="020B0604020202020204" pitchFamily="34" charset="0"/>
              </a:rPr>
              <a:t>Kiontke,S</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et al</a:t>
            </a:r>
            <a:r>
              <a:rPr lang="en-GB" altLang="zh-CN" sz="1400" dirty="0">
                <a:effectLst/>
                <a:latin typeface="Arial" panose="020B0604020202020204" pitchFamily="34" charset="0"/>
                <a:cs typeface="Arial" panose="020B0604020202020204" pitchFamily="34" charset="0"/>
              </a:rPr>
              <a:t>., </a:t>
            </a:r>
            <a:r>
              <a:rPr lang="en-GB" altLang="zh-CN" sz="1400" i="1" dirty="0" err="1">
                <a:effectLst/>
                <a:latin typeface="Arial" panose="020B0604020202020204" pitchFamily="34" charset="0"/>
                <a:cs typeface="Arial" panose="020B0604020202020204" pitchFamily="34" charset="0"/>
              </a:rPr>
              <a:t>Fabr</a:t>
            </a:r>
            <a:r>
              <a:rPr lang="en-GB" altLang="zh-CN" sz="1400" i="1" dirty="0">
                <a:effectLst/>
                <a:latin typeface="Arial" panose="020B0604020202020204" pitchFamily="34" charset="0"/>
                <a:cs typeface="Arial" panose="020B0604020202020204" pitchFamily="34" charset="0"/>
              </a:rPr>
              <a:t>. Technol. Micro/Nano Opt. Photonics III </a:t>
            </a:r>
            <a:r>
              <a:rPr lang="en-GB" altLang="zh-CN" sz="1400" b="1" dirty="0">
                <a:effectLst/>
                <a:latin typeface="Arial" panose="020B0604020202020204" pitchFamily="34" charset="0"/>
                <a:cs typeface="Arial" panose="020B0604020202020204" pitchFamily="34" charset="0"/>
              </a:rPr>
              <a:t>2010</a:t>
            </a:r>
            <a:r>
              <a:rPr lang="en-GB" altLang="zh-CN" sz="1400" dirty="0">
                <a:effectLst/>
                <a:latin typeface="Arial" panose="020B0604020202020204" pitchFamily="34" charset="0"/>
                <a:cs typeface="Arial" panose="020B0604020202020204" pitchFamily="34" charset="0"/>
              </a:rPr>
              <a:t>, </a:t>
            </a:r>
            <a:r>
              <a:rPr lang="en-GB" altLang="zh-CN" sz="1400" i="1" dirty="0">
                <a:effectLst/>
                <a:latin typeface="Arial" panose="020B0604020202020204" pitchFamily="34" charset="0"/>
                <a:cs typeface="Arial" panose="020B0604020202020204" pitchFamily="34" charset="0"/>
              </a:rPr>
              <a:t>7591</a:t>
            </a:r>
            <a:r>
              <a:rPr lang="en-GB" altLang="zh-CN" sz="1400" dirty="0">
                <a:effectLst/>
                <a:latin typeface="Arial" panose="020B0604020202020204" pitchFamily="34" charset="0"/>
                <a:cs typeface="Arial" panose="020B0604020202020204" pitchFamily="34" charset="0"/>
              </a:rPr>
              <a:t>, 203. </a:t>
            </a:r>
          </a:p>
        </p:txBody>
      </p:sp>
      <p:sp>
        <p:nvSpPr>
          <p:cNvPr id="16" name="文本框 15"/>
          <p:cNvSpPr txBox="1"/>
          <p:nvPr/>
        </p:nvSpPr>
        <p:spPr>
          <a:xfrm>
            <a:off x="7917823" y="1303263"/>
            <a:ext cx="4444008" cy="646331"/>
          </a:xfrm>
          <a:prstGeom prst="rect">
            <a:avLst/>
          </a:prstGeom>
          <a:noFill/>
        </p:spPr>
        <p:txBody>
          <a:bodyPr wrap="square" rtlCol="0">
            <a:spAutoFit/>
          </a:bodyP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2010</a:t>
            </a:r>
            <a:r>
              <a:rPr kumimoji="1" lang="zh-CN" altLang="en-US" dirty="0">
                <a:latin typeface="Arial" panose="020B0604020202020204" pitchFamily="34" charset="0"/>
                <a:ea typeface="微软雅黑" panose="020B0503020204020204" pitchFamily="34" charset="-122"/>
                <a:cs typeface="Arial" panose="020B0604020202020204" pitchFamily="34" charset="0"/>
              </a:rPr>
              <a:t>年</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gn="ctr"/>
            <a:r>
              <a:rPr kumimoji="1" lang="en-GB" altLang="zh-CN" dirty="0" err="1">
                <a:latin typeface="Arial" panose="020B0604020202020204" pitchFamily="34" charset="0"/>
                <a:ea typeface="微软雅黑" panose="020B0503020204020204" pitchFamily="34" charset="-122"/>
                <a:cs typeface="Arial" panose="020B0604020202020204" pitchFamily="34" charset="0"/>
              </a:rPr>
              <a:t>Asphericon</a:t>
            </a:r>
            <a:r>
              <a:rPr kumimoji="1" lang="en-GB" altLang="zh-CN"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&amp; </a:t>
            </a:r>
            <a:r>
              <a:rPr kumimoji="1" lang="en-GB" altLang="zh-CN" dirty="0" err="1">
                <a:latin typeface="Arial" panose="020B0604020202020204" pitchFamily="34" charset="0"/>
                <a:ea typeface="微软雅黑" panose="020B0503020204020204" pitchFamily="34" charset="-122"/>
                <a:cs typeface="Arial" panose="020B0604020202020204" pitchFamily="34" charset="0"/>
              </a:rPr>
              <a:t>Roth&amp;Rau</a:t>
            </a:r>
            <a:r>
              <a:rPr kumimoji="1" lang="en-GB" altLang="zh-CN" dirty="0">
                <a:latin typeface="Arial" panose="020B0604020202020204" pitchFamily="34" charset="0"/>
                <a:ea typeface="微软雅黑" panose="020B0503020204020204" pitchFamily="34" charset="-122"/>
                <a:cs typeface="Arial" panose="020B0604020202020204" pitchFamily="34" charset="0"/>
              </a:rPr>
              <a:t> </a:t>
            </a:r>
            <a:r>
              <a:rPr kumimoji="1" lang="en-GB" altLang="zh-CN" dirty="0" err="1">
                <a:latin typeface="Arial" panose="020B0604020202020204" pitchFamily="34" charset="0"/>
                <a:ea typeface="微软雅黑" panose="020B0503020204020204" pitchFamily="34" charset="-122"/>
                <a:cs typeface="Arial" panose="020B0604020202020204" pitchFamily="34" charset="0"/>
              </a:rPr>
              <a:t>MicroSystem</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7" name="圆角矩形 16"/>
          <p:cNvSpPr/>
          <p:nvPr/>
        </p:nvSpPr>
        <p:spPr>
          <a:xfrm>
            <a:off x="588579" y="1326553"/>
            <a:ext cx="2774731" cy="646331"/>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圆角矩形 19"/>
          <p:cNvSpPr/>
          <p:nvPr/>
        </p:nvSpPr>
        <p:spPr>
          <a:xfrm>
            <a:off x="8129404" y="1303264"/>
            <a:ext cx="4004381" cy="646331"/>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1" name="直线连接符 20"/>
          <p:cNvCxnSpPr/>
          <p:nvPr/>
        </p:nvCxnSpPr>
        <p:spPr>
          <a:xfrm>
            <a:off x="8007945" y="1462418"/>
            <a:ext cx="0" cy="4863085"/>
          </a:xfrm>
          <a:prstGeom prst="line">
            <a:avLst/>
          </a:prstGeom>
          <a:ln w="28575">
            <a:solidFill>
              <a:srgbClr val="9B0000"/>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365201" y="4866008"/>
            <a:ext cx="3201296"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更高效～</a:t>
            </a:r>
            <a:r>
              <a:rPr kumimoji="1" lang="en-US" altLang="zh-CN" dirty="0">
                <a:latin typeface="Arial" panose="020B0604020202020204" pitchFamily="34" charset="0"/>
                <a:ea typeface="微软雅黑" panose="020B0503020204020204" pitchFamily="34" charset="-122"/>
                <a:cs typeface="Arial" panose="020B0604020202020204" pitchFamily="34" charset="0"/>
              </a:rPr>
              <a:t>150</a:t>
            </a:r>
            <a:r>
              <a:rPr kumimoji="1" lang="zh-CN" altLang="en-US" dirty="0">
                <a:latin typeface="Arial" panose="020B0604020202020204" pitchFamily="34" charset="0"/>
                <a:ea typeface="微软雅黑" panose="020B0503020204020204" pitchFamily="34" charset="-122"/>
                <a:cs typeface="Arial" panose="020B0604020202020204" pitchFamily="34" charset="0"/>
              </a:rPr>
              <a:t> </a:t>
            </a:r>
            <a:r>
              <a:rPr kumimoji="1" lang="en-US" altLang="zh-CN" dirty="0">
                <a:latin typeface="Arial" panose="020B0604020202020204" pitchFamily="34" charset="0"/>
                <a:ea typeface="微软雅黑" panose="020B0503020204020204" pitchFamily="34" charset="-122"/>
                <a:cs typeface="Arial" panose="020B0604020202020204" pitchFamily="34" charset="0"/>
              </a:rPr>
              <a:t>mm</a:t>
            </a:r>
            <a:r>
              <a:rPr kumimoji="1" lang="en-US" altLang="zh-CN" baseline="30000" dirty="0">
                <a:latin typeface="Arial" panose="020B0604020202020204" pitchFamily="34" charset="0"/>
                <a:ea typeface="微软雅黑" panose="020B0503020204020204" pitchFamily="34" charset="-122"/>
                <a:cs typeface="Arial" panose="020B0604020202020204" pitchFamily="34" charset="0"/>
              </a:rPr>
              <a:t>3</a:t>
            </a:r>
            <a:r>
              <a:rPr kumimoji="1" lang="en-US" altLang="zh-CN" dirty="0">
                <a:latin typeface="Arial" panose="020B0604020202020204" pitchFamily="34" charset="0"/>
                <a:ea typeface="微软雅黑" panose="020B0503020204020204" pitchFamily="34" charset="-122"/>
                <a:cs typeface="Arial" panose="020B0604020202020204" pitchFamily="34" charset="0"/>
              </a:rPr>
              <a:t>/h</a:t>
            </a: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可以处理非球面光学元件</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394" y="2204772"/>
            <a:ext cx="3886490" cy="2723248"/>
          </a:xfrm>
          <a:prstGeom prst="rect">
            <a:avLst/>
          </a:prstGeom>
        </p:spPr>
      </p:pic>
      <p:sp>
        <p:nvSpPr>
          <p:cNvPr id="25" name="圆角矩形 24"/>
          <p:cNvSpPr/>
          <p:nvPr/>
        </p:nvSpPr>
        <p:spPr>
          <a:xfrm>
            <a:off x="4646228" y="1358608"/>
            <a:ext cx="2774731" cy="646331"/>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a:off x="4014940" y="1355452"/>
            <a:ext cx="4057649" cy="646331"/>
          </a:xfrm>
          <a:prstGeom prst="rect">
            <a:avLst/>
          </a:prstGeom>
          <a:noFill/>
        </p:spPr>
        <p:txBody>
          <a:bodyPr wrap="square" rtlCol="0">
            <a:spAutoFit/>
          </a:bodyPr>
          <a:lstStyle/>
          <a:p>
            <a:pPr algn="ctr"/>
            <a:r>
              <a:rPr kumimoji="1" lang="en-US" altLang="zh-CN" dirty="0">
                <a:latin typeface="Arial" panose="020B0604020202020204" pitchFamily="34" charset="0"/>
                <a:ea typeface="微软雅黑" panose="020B0503020204020204" pitchFamily="34" charset="-122"/>
                <a:cs typeface="Arial" panose="020B0604020202020204" pitchFamily="34" charset="0"/>
              </a:rPr>
              <a:t>2002</a:t>
            </a:r>
            <a:r>
              <a:rPr kumimoji="1" lang="zh-CN" altLang="en-US" dirty="0">
                <a:latin typeface="Arial" panose="020B0604020202020204" pitchFamily="34" charset="0"/>
                <a:ea typeface="微软雅黑" panose="020B0503020204020204" pitchFamily="34" charset="-122"/>
                <a:cs typeface="Arial" panose="020B0604020202020204" pitchFamily="34" charset="0"/>
              </a:rPr>
              <a:t>年</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gn="ctr"/>
            <a:r>
              <a:rPr kumimoji="1" lang="en-GB" altLang="zh-CN" dirty="0" err="1">
                <a:latin typeface="Arial" panose="020B0604020202020204" pitchFamily="34" charset="0"/>
                <a:ea typeface="微软雅黑" panose="020B0503020204020204" pitchFamily="34" charset="-122"/>
                <a:cs typeface="Arial" panose="020B0604020202020204" pitchFamily="34" charset="0"/>
              </a:rPr>
              <a:t>Nanotechnologie</a:t>
            </a:r>
            <a:r>
              <a:rPr kumimoji="1" lang="en-GB" altLang="zh-CN" dirty="0">
                <a:latin typeface="Arial" panose="020B0604020202020204" pitchFamily="34" charset="0"/>
                <a:ea typeface="微软雅黑" panose="020B0503020204020204" pitchFamily="34" charset="-122"/>
                <a:cs typeface="Arial" panose="020B0604020202020204" pitchFamily="34" charset="0"/>
              </a:rPr>
              <a:t> Leipzig</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p:cNvSpPr txBox="1"/>
          <p:nvPr/>
        </p:nvSpPr>
        <p:spPr>
          <a:xfrm>
            <a:off x="4215535" y="4909723"/>
            <a:ext cx="4057649" cy="873957"/>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可沿三个方向运动处理复杂元件</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dirty="0">
                <a:latin typeface="Arial" panose="020B0604020202020204" pitchFamily="34" charset="0"/>
                <a:ea typeface="微软雅黑" panose="020B0503020204020204" pitchFamily="34" charset="-122"/>
                <a:cs typeface="Arial" panose="020B0604020202020204" pitchFamily="34" charset="0"/>
              </a:rPr>
              <a:t> 依据驻留时间算法提高加工效率</a:t>
            </a:r>
            <a:endParaRPr kumimoji="1"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p:cNvSpPr txBox="1"/>
          <p:nvPr/>
        </p:nvSpPr>
        <p:spPr>
          <a:xfrm>
            <a:off x="4215535" y="5841908"/>
            <a:ext cx="3713644" cy="738664"/>
          </a:xfrm>
          <a:prstGeom prst="rect">
            <a:avLst/>
          </a:prstGeom>
          <a:noFill/>
        </p:spPr>
        <p:txBody>
          <a:bodyPr wrap="square">
            <a:spAutoFit/>
          </a:bodyPr>
          <a:lstStyle/>
          <a:p>
            <a:r>
              <a:rPr lang="en-GB" altLang="zh-CN" sz="1400" dirty="0">
                <a:effectLst/>
                <a:latin typeface="URWPalladioL"/>
              </a:rPr>
              <a:t>Schindler</a:t>
            </a:r>
            <a:r>
              <a:rPr lang="zh-CN" altLang="en-US" sz="1400" dirty="0">
                <a:effectLst/>
                <a:latin typeface="URWPalladioL"/>
              </a:rPr>
              <a:t> </a:t>
            </a:r>
            <a:r>
              <a:rPr lang="en-GB" altLang="zh-CN" sz="1400" dirty="0">
                <a:effectLst/>
                <a:latin typeface="URWPalladioL"/>
              </a:rPr>
              <a:t>A.</a:t>
            </a:r>
            <a:r>
              <a:rPr lang="en-US" altLang="zh-CN" sz="1400" dirty="0">
                <a:latin typeface="URWPalladioL"/>
              </a:rPr>
              <a:t>, </a:t>
            </a:r>
            <a:r>
              <a:rPr lang="en-GB" altLang="zh-CN" sz="1400" dirty="0">
                <a:effectLst/>
                <a:latin typeface="URWPalladioL"/>
              </a:rPr>
              <a:t>Schwabe</a:t>
            </a:r>
            <a:r>
              <a:rPr lang="en-GB" altLang="zh-CN" sz="1400" dirty="0">
                <a:latin typeface="URWPalladioL"/>
              </a:rPr>
              <a:t> </a:t>
            </a:r>
            <a:r>
              <a:rPr lang="en-GB" altLang="zh-CN" sz="1400" dirty="0">
                <a:effectLst/>
                <a:latin typeface="URWPalladioL"/>
              </a:rPr>
              <a:t>R., In </a:t>
            </a:r>
            <a:r>
              <a:rPr lang="en-GB" altLang="zh-CN" sz="1400" i="1" dirty="0">
                <a:effectLst/>
                <a:latin typeface="URWPalladioL"/>
              </a:rPr>
              <a:t>Optical Fabrication and Testing</a:t>
            </a:r>
            <a:r>
              <a:rPr lang="en-GB" altLang="zh-CN" sz="1400" i="1" dirty="0">
                <a:latin typeface="URWPalladioL"/>
              </a:rPr>
              <a:t>,</a:t>
            </a:r>
            <a:r>
              <a:rPr lang="en-GB" altLang="zh-CN" sz="1400" dirty="0">
                <a:effectLst/>
                <a:latin typeface="URWPalladioL"/>
              </a:rPr>
              <a:t> Optica Publishing Group: Washington, DC, USA,</a:t>
            </a:r>
            <a:r>
              <a:rPr lang="en-GB" altLang="zh-CN" sz="1400" b="1" dirty="0">
                <a:effectLst/>
                <a:latin typeface="URWPalladioL"/>
              </a:rPr>
              <a:t> 2002</a:t>
            </a:r>
            <a:r>
              <a:rPr lang="en-GB" altLang="zh-CN" sz="1400" dirty="0">
                <a:effectLst/>
                <a:latin typeface="URWPalladioL"/>
              </a:rPr>
              <a:t>, </a:t>
            </a:r>
            <a:r>
              <a:rPr lang="en-GB" altLang="zh-CN" sz="1400" i="1" dirty="0">
                <a:effectLst/>
                <a:latin typeface="URWPalladioL"/>
              </a:rPr>
              <a:t>p. OTuB5</a:t>
            </a:r>
            <a:r>
              <a:rPr lang="en-GB" altLang="zh-CN" sz="1400" dirty="0">
                <a:effectLst/>
                <a:latin typeface="URWPalladio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9827828"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03</a:t>
            </a:r>
            <a:r>
              <a:rPr lang="zh-CN" altLang="en-US" sz="3000" dirty="0">
                <a:solidFill>
                  <a:srgbClr val="9B0000"/>
                </a:solidFill>
                <a:latin typeface="Arial Black" panose="020B0A04020102020204" pitchFamily="34" charset="0"/>
                <a:ea typeface="微软雅黑" panose="020B0503020204020204" pitchFamily="34" charset="-122"/>
              </a:rPr>
              <a:t>离子束抛光（</a:t>
            </a:r>
            <a:r>
              <a:rPr lang="en-US" altLang="zh-CN" sz="3000" dirty="0">
                <a:solidFill>
                  <a:srgbClr val="9B0000"/>
                </a:solidFill>
                <a:latin typeface="Arial Black" panose="020B0A04020102020204" pitchFamily="34" charset="0"/>
                <a:ea typeface="微软雅黑" panose="020B0503020204020204" pitchFamily="34" charset="-122"/>
              </a:rPr>
              <a:t>Ion Beam Figuring, IBF)</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chemeClr val="tx1"/>
                </a:solidFill>
                <a:latin typeface="Arial Black" panose="020B0A04020102020204" pitchFamily="34" charset="0"/>
                <a:ea typeface="微软雅黑" panose="020B0503020204020204" pitchFamily="34" charset="-122"/>
              </a:rPr>
              <a:t>——</a:t>
            </a:r>
            <a:r>
              <a:rPr lang="zh-CN" altLang="en-US" sz="3000" dirty="0">
                <a:solidFill>
                  <a:schemeClr val="tx1"/>
                </a:solidFill>
                <a:latin typeface="Arial Black" panose="020B0A04020102020204" pitchFamily="34" charset="0"/>
                <a:ea typeface="微软雅黑" panose="020B0503020204020204" pitchFamily="34" charset="-122"/>
              </a:rPr>
              <a:t>应用</a:t>
            </a:r>
            <a:endParaRPr lang="zh-CN" altLang="en-US" sz="3000" dirty="0">
              <a:solidFill>
                <a:srgbClr val="9B0000"/>
              </a:solidFill>
              <a:latin typeface="Arial Black" panose="020B0A04020102020204" pitchFamily="34" charset="0"/>
              <a:ea typeface="微软雅黑" panose="020B0503020204020204" pitchFamily="34"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33563"/>
          <a:stretch>
            <a:fillRect/>
          </a:stretch>
        </p:blipFill>
        <p:spPr>
          <a:xfrm>
            <a:off x="1510753" y="3555084"/>
            <a:ext cx="2985593" cy="2417796"/>
          </a:xfrm>
          <a:prstGeom prst="rect">
            <a:avLst/>
          </a:prstGeom>
        </p:spPr>
      </p:pic>
      <p:sp>
        <p:nvSpPr>
          <p:cNvPr id="5" name="文本框 4"/>
          <p:cNvSpPr txBox="1"/>
          <p:nvPr/>
        </p:nvSpPr>
        <p:spPr>
          <a:xfrm>
            <a:off x="974726" y="906140"/>
            <a:ext cx="4057649" cy="369332"/>
          </a:xfrm>
          <a:prstGeom prst="rect">
            <a:avLst/>
          </a:prstGeom>
          <a:noFill/>
        </p:spPr>
        <p:txBody>
          <a:bodyPr wrap="square" rtlCol="0">
            <a:spAutoFit/>
          </a:bodyPr>
          <a:lstStyle/>
          <a:p>
            <a:pPr algn="ctr"/>
            <a:r>
              <a:rPr kumimoji="1" lang="zh-CN" altLang="en-US" b="1" dirty="0">
                <a:latin typeface="Arial" panose="020B0604020202020204" pitchFamily="34" charset="0"/>
                <a:ea typeface="微软雅黑" panose="020B0503020204020204" pitchFamily="34" charset="-122"/>
                <a:cs typeface="Arial" panose="020B0604020202020204" pitchFamily="34" charset="0"/>
              </a:rPr>
              <a:t>表面平整化</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909" y="1747741"/>
            <a:ext cx="4057649" cy="1704406"/>
          </a:xfrm>
          <a:prstGeom prst="rect">
            <a:avLst/>
          </a:prstGeom>
        </p:spPr>
      </p:pic>
      <p:sp>
        <p:nvSpPr>
          <p:cNvPr id="10" name="文本框 9"/>
          <p:cNvSpPr txBox="1"/>
          <p:nvPr/>
        </p:nvSpPr>
        <p:spPr>
          <a:xfrm>
            <a:off x="0" y="5972880"/>
            <a:ext cx="6568966" cy="338554"/>
          </a:xfrm>
          <a:prstGeom prst="rect">
            <a:avLst/>
          </a:prstGeom>
          <a:noFill/>
        </p:spPr>
        <p:txBody>
          <a:bodyPr wrap="square">
            <a:spAutoFit/>
          </a:bodyPr>
          <a:lstStyle/>
          <a:p>
            <a:r>
              <a:rPr lang="en-GB" altLang="zh-CN" sz="1600" dirty="0">
                <a:latin typeface="Arial" panose="020B0604020202020204" pitchFamily="34" charset="0"/>
                <a:ea typeface="微软雅黑" panose="020B0503020204020204" pitchFamily="34" charset="-122"/>
                <a:cs typeface="Arial" panose="020B0604020202020204" pitchFamily="34" charset="0"/>
              </a:rPr>
              <a:t>Schindler A., </a:t>
            </a:r>
            <a:r>
              <a:rPr lang="en-GB" altLang="zh-CN" sz="1600" dirty="0" err="1">
                <a:latin typeface="Arial" panose="020B0604020202020204" pitchFamily="34" charset="0"/>
                <a:ea typeface="微软雅黑" panose="020B0503020204020204" pitchFamily="34" charset="-122"/>
                <a:cs typeface="Arial" panose="020B0604020202020204" pitchFamily="34" charset="0"/>
              </a:rPr>
              <a:t>Rauschenbach</a:t>
            </a:r>
            <a:r>
              <a:rPr lang="en-GB" altLang="zh-CN" sz="1600" dirty="0">
                <a:latin typeface="Arial" panose="020B0604020202020204" pitchFamily="34" charset="0"/>
                <a:ea typeface="微软雅黑" panose="020B0503020204020204" pitchFamily="34" charset="-122"/>
                <a:cs typeface="Arial" panose="020B0604020202020204" pitchFamily="34" charset="0"/>
              </a:rPr>
              <a:t> B. </a:t>
            </a:r>
            <a:r>
              <a:rPr lang="en-GB" altLang="zh-CN" sz="1600" i="1" dirty="0">
                <a:latin typeface="Arial" panose="020B0604020202020204" pitchFamily="34" charset="0"/>
                <a:ea typeface="微软雅黑" panose="020B0503020204020204" pitchFamily="34" charset="-122"/>
                <a:cs typeface="Arial" panose="020B0604020202020204" pitchFamily="34" charset="0"/>
              </a:rPr>
              <a:t>et al</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i="1" dirty="0">
                <a:latin typeface="Arial" panose="020B0604020202020204" pitchFamily="34" charset="0"/>
                <a:ea typeface="微软雅黑" panose="020B0503020204020204" pitchFamily="34" charset="-122"/>
                <a:cs typeface="Arial" panose="020B0604020202020204" pitchFamily="34" charset="0"/>
              </a:rPr>
              <a:t>Proc. SPIE</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b="1" dirty="0">
                <a:latin typeface="Arial" panose="020B0604020202020204" pitchFamily="34" charset="0"/>
                <a:ea typeface="微软雅黑" panose="020B0503020204020204" pitchFamily="34" charset="-122"/>
                <a:cs typeface="Arial" panose="020B0604020202020204" pitchFamily="34" charset="0"/>
              </a:rPr>
              <a:t>2001</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i="1" dirty="0">
                <a:latin typeface="Arial" panose="020B0604020202020204" pitchFamily="34" charset="0"/>
                <a:ea typeface="微软雅黑" panose="020B0503020204020204" pitchFamily="34" charset="-122"/>
                <a:cs typeface="Arial" panose="020B0604020202020204" pitchFamily="34" charset="0"/>
              </a:rPr>
              <a:t>4440</a:t>
            </a:r>
            <a:r>
              <a:rPr lang="en-GB" altLang="zh-CN" sz="1600" dirty="0">
                <a:latin typeface="Arial" panose="020B0604020202020204" pitchFamily="34" charset="0"/>
                <a:ea typeface="微软雅黑" panose="020B0503020204020204" pitchFamily="34" charset="-122"/>
                <a:cs typeface="Arial" panose="020B0604020202020204" pitchFamily="34" charset="0"/>
              </a:rPr>
              <a:t>, 217.</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1250406" y="1376147"/>
            <a:ext cx="4367048" cy="369332"/>
          </a:xfrm>
          <a:prstGeom prst="rect">
            <a:avLst/>
          </a:prstGeom>
          <a:noFill/>
        </p:spPr>
        <p:txBody>
          <a:bodyPr wrap="square">
            <a:spAutoFit/>
          </a:bodyPr>
          <a:lstStyle/>
          <a:p>
            <a:r>
              <a:rPr lang="zh-CN" altLang="zh-CN" sz="1800" dirty="0">
                <a:effectLst/>
                <a:latin typeface="Arial" panose="020B0604020202020204" pitchFamily="34" charset="0"/>
                <a:ea typeface="微软雅黑" panose="020B0503020204020204" pitchFamily="34" charset="-122"/>
                <a:cs typeface="Arial" panose="020B0604020202020204" pitchFamily="34" charset="0"/>
              </a:rPr>
              <a:t>石英玻璃、</a:t>
            </a:r>
            <a:r>
              <a:rPr lang="en-US" altLang="zh-CN" sz="1800" dirty="0">
                <a:effectLst/>
                <a:latin typeface="Arial" panose="020B0604020202020204" pitchFamily="34" charset="0"/>
                <a:ea typeface="微软雅黑" panose="020B0503020204020204" pitchFamily="34" charset="-122"/>
                <a:cs typeface="Arial" panose="020B0604020202020204" pitchFamily="34" charset="0"/>
              </a:rPr>
              <a:t>CaF</a:t>
            </a:r>
            <a:r>
              <a:rPr lang="en-US" altLang="zh-CN" sz="1800" baseline="-25000" dirty="0">
                <a:effectLst/>
                <a:latin typeface="Arial" panose="020B0604020202020204" pitchFamily="34" charset="0"/>
                <a:ea typeface="微软雅黑" panose="020B0503020204020204" pitchFamily="34" charset="-122"/>
                <a:cs typeface="Arial" panose="020B0604020202020204" pitchFamily="34" charset="0"/>
              </a:rPr>
              <a:t>2</a:t>
            </a:r>
            <a:r>
              <a:rPr lang="zh-CN" altLang="zh-CN" sz="1800" dirty="0">
                <a:effectLst/>
                <a:latin typeface="Arial" panose="020B0604020202020204" pitchFamily="34" charset="0"/>
                <a:ea typeface="微软雅黑" panose="020B0503020204020204" pitchFamily="34" charset="-122"/>
                <a:cs typeface="Arial" panose="020B0604020202020204" pitchFamily="34" charset="0"/>
              </a:rPr>
              <a:t>、</a:t>
            </a:r>
            <a:r>
              <a:rPr lang="en-US" altLang="zh-CN" sz="1800" dirty="0" err="1">
                <a:effectLst/>
                <a:latin typeface="Arial" panose="020B0604020202020204" pitchFamily="34" charset="0"/>
                <a:ea typeface="微软雅黑" panose="020B0503020204020204" pitchFamily="34" charset="-122"/>
                <a:cs typeface="Arial" panose="020B0604020202020204" pitchFamily="34" charset="0"/>
              </a:rPr>
              <a:t>InP</a:t>
            </a:r>
            <a:r>
              <a:rPr lang="zh-CN" altLang="zh-CN" sz="1800" dirty="0">
                <a:effectLst/>
                <a:latin typeface="Arial" panose="020B0604020202020204" pitchFamily="34" charset="0"/>
                <a:ea typeface="微软雅黑" panose="020B0503020204020204" pitchFamily="34" charset="-122"/>
                <a:cs typeface="Arial" panose="020B0604020202020204" pitchFamily="34" charset="0"/>
              </a:rPr>
              <a:t>、</a:t>
            </a:r>
            <a:r>
              <a:rPr lang="en-US" altLang="zh-CN" sz="1800" dirty="0" err="1">
                <a:effectLst/>
                <a:latin typeface="Arial" panose="020B0604020202020204" pitchFamily="34" charset="0"/>
                <a:ea typeface="微软雅黑" panose="020B0503020204020204" pitchFamily="34" charset="-122"/>
                <a:cs typeface="Arial" panose="020B0604020202020204" pitchFamily="34" charset="0"/>
              </a:rPr>
              <a:t>GaSb</a:t>
            </a:r>
            <a:r>
              <a:rPr lang="en-US" altLang="zh-CN" sz="1800" dirty="0">
                <a:effectLst/>
                <a:latin typeface="Arial" panose="020B0604020202020204" pitchFamily="34" charset="0"/>
                <a:ea typeface="微软雅黑" panose="020B0503020204020204" pitchFamily="34" charset="-122"/>
                <a:cs typeface="Arial" panose="020B0604020202020204" pitchFamily="34" charset="0"/>
              </a:rPr>
              <a:t>……</a:t>
            </a:r>
            <a:r>
              <a:rPr lang="zh-CN" altLang="zh-CN" dirty="0">
                <a:effectLst/>
                <a:latin typeface="Arial" panose="020B0604020202020204" pitchFamily="34" charset="0"/>
                <a:ea typeface="微软雅黑" panose="020B0503020204020204" pitchFamily="34" charset="-122"/>
                <a:cs typeface="Arial" panose="020B0604020202020204" pitchFamily="34" charset="0"/>
              </a:rPr>
              <a:t> </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3" name="圆角矩形 12"/>
          <p:cNvSpPr/>
          <p:nvPr/>
        </p:nvSpPr>
        <p:spPr>
          <a:xfrm>
            <a:off x="2120680" y="854671"/>
            <a:ext cx="1765738" cy="470007"/>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687" y="2369759"/>
            <a:ext cx="3727404" cy="3965323"/>
          </a:xfrm>
          <a:prstGeom prst="rect">
            <a:avLst/>
          </a:prstGeom>
          <a:noFill/>
          <a:extLst>
            <a:ext uri="{909E8E84-426E-40DD-AFC4-6F175D3DCCD1}">
              <a14:hiddenFill xmlns:a14="http://schemas.microsoft.com/office/drawing/2010/main">
                <a:solidFill>
                  <a:srgbClr val="FFFFFF"/>
                </a:solidFill>
              </a14:hiddenFill>
            </a:ext>
          </a:extLst>
        </p:spPr>
      </p:pic>
      <p:sp>
        <p:nvSpPr>
          <p:cNvPr id="15" name="圆角矩形 14"/>
          <p:cNvSpPr/>
          <p:nvPr/>
        </p:nvSpPr>
        <p:spPr>
          <a:xfrm>
            <a:off x="8163167" y="895961"/>
            <a:ext cx="1765738" cy="470007"/>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7017211" y="971561"/>
            <a:ext cx="4057649" cy="369332"/>
          </a:xfrm>
          <a:prstGeom prst="rect">
            <a:avLst/>
          </a:prstGeom>
          <a:noFill/>
        </p:spPr>
        <p:txBody>
          <a:bodyPr wrap="square" rtlCol="0">
            <a:spAutoFit/>
          </a:bodyPr>
          <a:lstStyle/>
          <a:p>
            <a:pPr algn="ctr"/>
            <a:r>
              <a:rPr kumimoji="1" lang="zh-CN" altLang="en-US" b="1" dirty="0">
                <a:latin typeface="Arial" panose="020B0604020202020204" pitchFamily="34" charset="0"/>
                <a:ea typeface="微软雅黑" panose="020B0503020204020204" pitchFamily="34" charset="-122"/>
                <a:cs typeface="Arial" panose="020B0604020202020204" pitchFamily="34" charset="0"/>
              </a:rPr>
              <a:t>表面加工</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7017211" y="1441568"/>
            <a:ext cx="4640645" cy="913135"/>
          </a:xfrm>
          <a:prstGeom prst="rect">
            <a:avLst/>
          </a:prstGeom>
          <a:noFill/>
        </p:spPr>
        <p:txBody>
          <a:bodyPr wrap="square">
            <a:spAutoFit/>
          </a:bodyPr>
          <a:lstStyle/>
          <a:p>
            <a:pPr>
              <a:lnSpc>
                <a:spcPct val="114000"/>
              </a:lnSpc>
            </a:pP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 用于</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石墨烯纳米带阵列构建中的精细</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切割</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14000"/>
              </a:lnSpc>
            </a:pPr>
            <a:r>
              <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宽度狭窄且可调、高纵横比、边缘光滑</a:t>
            </a:r>
            <a:endParaRPr lang="en-US" altLang="zh-CN" sz="16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14000"/>
              </a:lnSpc>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 可</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用于灵敏的二氧化</a:t>
            </a:r>
            <a:r>
              <a:rPr lang="zh-CN" altLang="en-US" sz="1600" dirty="0">
                <a:effectLst/>
                <a:latin typeface="微软雅黑" panose="020B0503020204020204" pitchFamily="34" charset="-122"/>
                <a:ea typeface="微软雅黑" panose="020B0503020204020204" pitchFamily="34" charset="-122"/>
                <a:cs typeface="Times New Roman" panose="02020603050405020304" pitchFamily="18" charset="0"/>
              </a:rPr>
              <a:t>氮</a:t>
            </a:r>
            <a:r>
              <a:rPr lang="zh-CN" altLang="zh-CN" sz="1600" dirty="0">
                <a:effectLst/>
                <a:latin typeface="微软雅黑" panose="020B0503020204020204" pitchFamily="34" charset="-122"/>
                <a:ea typeface="微软雅黑" panose="020B0503020204020204" pitchFamily="34" charset="-122"/>
                <a:cs typeface="Times New Roman" panose="02020603050405020304" pitchFamily="18" charset="0"/>
              </a:rPr>
              <a:t>传感</a:t>
            </a:r>
            <a:r>
              <a:rPr lang="zh-CN" altLang="zh-CN" sz="1600" dirty="0">
                <a:effectLst/>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6357850" y="6412827"/>
            <a:ext cx="6211614" cy="338554"/>
          </a:xfrm>
          <a:prstGeom prst="rect">
            <a:avLst/>
          </a:prstGeom>
          <a:noFill/>
        </p:spPr>
        <p:txBody>
          <a:bodyPr wrap="square">
            <a:spAutoFit/>
          </a:bodyPr>
          <a:lstStyle/>
          <a:p>
            <a:r>
              <a:rPr lang="en-GB" altLang="zh-CN" sz="1600" dirty="0">
                <a:solidFill>
                  <a:srgbClr val="000000"/>
                </a:solidFill>
                <a:effectLst/>
                <a:latin typeface="Arial" panose="020B0604020202020204" pitchFamily="34" charset="0"/>
                <a:cs typeface="Arial" panose="020B0604020202020204" pitchFamily="34" charset="0"/>
              </a:rPr>
              <a:t>Abbas A. N., Zhou C. W. </a:t>
            </a:r>
            <a:r>
              <a:rPr lang="en-GB" altLang="zh-CN" sz="1600" i="1" dirty="0">
                <a:solidFill>
                  <a:srgbClr val="000000"/>
                </a:solidFill>
                <a:effectLst/>
                <a:latin typeface="Arial" panose="020B0604020202020204" pitchFamily="34" charset="0"/>
                <a:cs typeface="Arial" panose="020B0604020202020204" pitchFamily="34" charset="0"/>
              </a:rPr>
              <a:t>et al</a:t>
            </a:r>
            <a:r>
              <a:rPr lang="en-GB" altLang="zh-CN" sz="1600" dirty="0">
                <a:solidFill>
                  <a:srgbClr val="000000"/>
                </a:solidFill>
                <a:effectLst/>
                <a:latin typeface="Arial" panose="020B0604020202020204" pitchFamily="34" charset="0"/>
                <a:cs typeface="Arial" panose="020B0604020202020204" pitchFamily="34" charset="0"/>
              </a:rPr>
              <a:t>., </a:t>
            </a:r>
            <a:r>
              <a:rPr lang="en-GB" altLang="zh-CN" sz="1600" i="1" dirty="0">
                <a:solidFill>
                  <a:srgbClr val="000000"/>
                </a:solidFill>
                <a:effectLst/>
                <a:latin typeface="Arial" panose="020B0604020202020204" pitchFamily="34" charset="0"/>
                <a:cs typeface="Arial" panose="020B0604020202020204" pitchFamily="34" charset="0"/>
              </a:rPr>
              <a:t>ACS Nano</a:t>
            </a:r>
            <a:r>
              <a:rPr lang="en-GB" altLang="zh-CN" sz="1600" dirty="0">
                <a:solidFill>
                  <a:srgbClr val="000000"/>
                </a:solidFill>
                <a:effectLst/>
                <a:latin typeface="Arial" panose="020B0604020202020204" pitchFamily="34" charset="0"/>
                <a:cs typeface="Arial" panose="020B0604020202020204" pitchFamily="34" charset="0"/>
              </a:rPr>
              <a:t>, </a:t>
            </a:r>
            <a:r>
              <a:rPr lang="en-GB" altLang="zh-CN" sz="1600" b="1" dirty="0">
                <a:solidFill>
                  <a:srgbClr val="000000"/>
                </a:solidFill>
                <a:effectLst/>
                <a:latin typeface="Arial" panose="020B0604020202020204" pitchFamily="34" charset="0"/>
                <a:cs typeface="Arial" panose="020B0604020202020204" pitchFamily="34" charset="0"/>
              </a:rPr>
              <a:t>2014</a:t>
            </a:r>
            <a:r>
              <a:rPr lang="en-GB" altLang="zh-CN" sz="1600" dirty="0">
                <a:solidFill>
                  <a:srgbClr val="000000"/>
                </a:solidFill>
                <a:effectLst/>
                <a:latin typeface="Arial" panose="020B0604020202020204" pitchFamily="34" charset="0"/>
                <a:cs typeface="Arial" panose="020B0604020202020204" pitchFamily="34" charset="0"/>
              </a:rPr>
              <a:t>, </a:t>
            </a:r>
            <a:r>
              <a:rPr lang="en-GB" altLang="zh-CN" sz="1600" i="1" dirty="0">
                <a:solidFill>
                  <a:srgbClr val="000000"/>
                </a:solidFill>
                <a:effectLst/>
                <a:latin typeface="Arial" panose="020B0604020202020204" pitchFamily="34" charset="0"/>
                <a:cs typeface="Arial" panose="020B0604020202020204" pitchFamily="34" charset="0"/>
              </a:rPr>
              <a:t>8</a:t>
            </a:r>
            <a:r>
              <a:rPr lang="en-GB" altLang="zh-CN" sz="1600" dirty="0">
                <a:solidFill>
                  <a:srgbClr val="000000"/>
                </a:solidFill>
                <a:effectLst/>
                <a:latin typeface="Arial" panose="020B0604020202020204" pitchFamily="34" charset="0"/>
                <a:cs typeface="Arial" panose="020B0604020202020204" pitchFamily="34" charset="0"/>
              </a:rPr>
              <a:t>, 1538.</a:t>
            </a:r>
            <a:endParaRPr lang="zh-CN" altLang="en-US" sz="1600" dirty="0">
              <a:latin typeface="Arial" panose="020B0604020202020204" pitchFamily="34" charset="0"/>
              <a:cs typeface="Arial" panose="020B0604020202020204" pitchFamily="34" charset="0"/>
            </a:endParaRPr>
          </a:p>
        </p:txBody>
      </p:sp>
      <p:cxnSp>
        <p:nvCxnSpPr>
          <p:cNvPr id="21" name="直线连接符 20"/>
          <p:cNvCxnSpPr/>
          <p:nvPr/>
        </p:nvCxnSpPr>
        <p:spPr>
          <a:xfrm>
            <a:off x="6328498" y="854671"/>
            <a:ext cx="0" cy="5896710"/>
          </a:xfrm>
          <a:prstGeom prst="line">
            <a:avLst/>
          </a:prstGeom>
          <a:ln w="28575">
            <a:solidFill>
              <a:srgbClr val="9B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0181" y="3602160"/>
            <a:ext cx="5000652" cy="848370"/>
            <a:chOff x="3867210" y="3203903"/>
            <a:chExt cx="5000652" cy="848370"/>
          </a:xfrm>
        </p:grpSpPr>
        <p:grpSp>
          <p:nvGrpSpPr>
            <p:cNvPr id="4" name="组合 3"/>
            <p:cNvGrpSpPr/>
            <p:nvPr/>
          </p:nvGrpSpPr>
          <p:grpSpPr>
            <a:xfrm>
              <a:off x="5737029" y="3216018"/>
              <a:ext cx="3130833" cy="836255"/>
              <a:chOff x="5642959" y="3555392"/>
              <a:chExt cx="3130833" cy="836255"/>
            </a:xfrm>
          </p:grpSpPr>
          <p:sp>
            <p:nvSpPr>
              <p:cNvPr id="8" name="文本框 54"/>
              <p:cNvSpPr txBox="1"/>
              <p:nvPr/>
            </p:nvSpPr>
            <p:spPr>
              <a:xfrm>
                <a:off x="5642959" y="3555392"/>
                <a:ext cx="271619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9" name="文本框 55"/>
              <p:cNvSpPr txBox="1"/>
              <p:nvPr/>
            </p:nvSpPr>
            <p:spPr>
              <a:xfrm>
                <a:off x="5642959" y="4022315"/>
                <a:ext cx="313083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Ion Beam Figuring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4"/>
            <p:cNvGrpSpPr/>
            <p:nvPr/>
          </p:nvGrpSpPr>
          <p:grpSpPr>
            <a:xfrm>
              <a:off x="3867210" y="3203903"/>
              <a:ext cx="899886" cy="828000"/>
              <a:chOff x="3867210" y="3203903"/>
              <a:chExt cx="899886" cy="828000"/>
            </a:xfrm>
          </p:grpSpPr>
          <p:sp>
            <p:nvSpPr>
              <p:cNvPr id="6" name="文本框 56"/>
              <p:cNvSpPr txBox="1"/>
              <p:nvPr/>
            </p:nvSpPr>
            <p:spPr>
              <a:xfrm>
                <a:off x="3867210"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03</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7" name="矩形 6"/>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0" name="组合 9"/>
          <p:cNvGrpSpPr/>
          <p:nvPr/>
        </p:nvGrpSpPr>
        <p:grpSpPr>
          <a:xfrm>
            <a:off x="2810181" y="4726032"/>
            <a:ext cx="6221905" cy="878152"/>
            <a:chOff x="8092767" y="3203903"/>
            <a:chExt cx="6221905" cy="878152"/>
          </a:xfrm>
        </p:grpSpPr>
        <p:grpSp>
          <p:nvGrpSpPr>
            <p:cNvPr id="11" name="组合 10"/>
            <p:cNvGrpSpPr/>
            <p:nvPr/>
          </p:nvGrpSpPr>
          <p:grpSpPr>
            <a:xfrm>
              <a:off x="9962586" y="3237917"/>
              <a:ext cx="4352086" cy="844138"/>
              <a:chOff x="9884118" y="3561902"/>
              <a:chExt cx="4352086" cy="844138"/>
            </a:xfrm>
          </p:grpSpPr>
          <p:sp>
            <p:nvSpPr>
              <p:cNvPr id="15" name="文本框 59"/>
              <p:cNvSpPr txBox="1"/>
              <p:nvPr/>
            </p:nvSpPr>
            <p:spPr>
              <a:xfrm>
                <a:off x="9884118" y="3561902"/>
                <a:ext cx="344181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100" normalizeH="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
            <p:nvSpPr>
              <p:cNvPr id="16" name="文本框 60"/>
              <p:cNvSpPr txBox="1"/>
              <p:nvPr/>
            </p:nvSpPr>
            <p:spPr>
              <a:xfrm>
                <a:off x="9884118" y="4036708"/>
                <a:ext cx="43520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Comparison </a:t>
                </a:r>
                <a:r>
                  <a:rPr lang="en-US" altLang="zh-CN" b="0" noProof="0" dirty="0">
                    <a:solidFill>
                      <a:srgbClr val="9B0000"/>
                    </a:solidFill>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dirty="0">
                    <a:solidFill>
                      <a:srgbClr val="9B0000"/>
                    </a:solidFill>
                    <a:latin typeface="Times New Roman" panose="02020603050405020304" pitchFamily="18" charset="0"/>
                    <a:ea typeface="微软雅黑" panose="020B0503020204020204" pitchFamily="34" charset="-122"/>
                    <a:cs typeface="Times New Roman" panose="02020603050405020304" pitchFamily="18" charset="0"/>
                  </a:rPr>
                  <a:t>Outlook</a:t>
                </a:r>
                <a:endParaRPr kumimoji="0" lang="zh-CN" altLang="en-US" b="0" i="0" u="none" strike="noStrike" kern="1200" cap="none" spc="0" normalizeH="0" baseline="0" noProof="0" dirty="0">
                  <a:ln>
                    <a:noFill/>
                  </a:ln>
                  <a:solidFill>
                    <a:srgbClr val="9B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p:cNvGrpSpPr/>
            <p:nvPr/>
          </p:nvGrpSpPr>
          <p:grpSpPr>
            <a:xfrm>
              <a:off x="8092767" y="3203903"/>
              <a:ext cx="899886" cy="828000"/>
              <a:chOff x="8092767" y="3203903"/>
              <a:chExt cx="899886" cy="828000"/>
            </a:xfrm>
          </p:grpSpPr>
          <p:sp>
            <p:nvSpPr>
              <p:cNvPr id="13" name="文本框 61"/>
              <p:cNvSpPr txBox="1"/>
              <p:nvPr/>
            </p:nvSpPr>
            <p:spPr>
              <a:xfrm>
                <a:off x="8092767" y="326396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04</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14" name="矩形 13"/>
              <p:cNvSpPr/>
              <p:nvPr/>
            </p:nvSpPr>
            <p:spPr>
              <a:xfrm>
                <a:off x="8134913"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9B0000"/>
                  </a:solidFill>
                  <a:effectLst/>
                  <a:uLnTx/>
                  <a:uFillTx/>
                  <a:latin typeface="Verdana" panose="020B0604030504040204"/>
                  <a:ea typeface="微软雅黑" panose="020B0503020204020204" pitchFamily="34" charset="-122"/>
                </a:endParaRPr>
              </a:p>
            </p:txBody>
          </p:sp>
        </p:grpSp>
      </p:grpSp>
      <p:grpSp>
        <p:nvGrpSpPr>
          <p:cNvPr id="17" name="组合 16"/>
          <p:cNvGrpSpPr/>
          <p:nvPr/>
        </p:nvGrpSpPr>
        <p:grpSpPr>
          <a:xfrm>
            <a:off x="2816384" y="1292860"/>
            <a:ext cx="5341377" cy="857248"/>
            <a:chOff x="3873413" y="3203903"/>
            <a:chExt cx="5341377" cy="857248"/>
          </a:xfrm>
        </p:grpSpPr>
        <p:grpSp>
          <p:nvGrpSpPr>
            <p:cNvPr id="18" name="组合 17"/>
            <p:cNvGrpSpPr/>
            <p:nvPr/>
          </p:nvGrpSpPr>
          <p:grpSpPr>
            <a:xfrm>
              <a:off x="5737029" y="3224896"/>
              <a:ext cx="3477761" cy="836255"/>
              <a:chOff x="5642959" y="3564270"/>
              <a:chExt cx="3477761" cy="836255"/>
            </a:xfrm>
          </p:grpSpPr>
          <p:sp>
            <p:nvSpPr>
              <p:cNvPr id="22" name="文本框 54"/>
              <p:cNvSpPr txBox="1"/>
              <p:nvPr/>
            </p:nvSpPr>
            <p:spPr>
              <a:xfrm>
                <a:off x="5642959" y="3564270"/>
                <a:ext cx="347776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rPr>
                  <a:t>历史发展与方法简介</a:t>
                </a:r>
              </a:p>
            </p:txBody>
          </p:sp>
          <p:sp>
            <p:nvSpPr>
              <p:cNvPr id="23" name="文本框 55"/>
              <p:cNvSpPr txBox="1"/>
              <p:nvPr/>
            </p:nvSpPr>
            <p:spPr>
              <a:xfrm>
                <a:off x="5642959" y="4031193"/>
                <a:ext cx="303614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History &amp; Approaches</a:t>
                </a:r>
              </a:p>
            </p:txBody>
          </p:sp>
        </p:grpSp>
        <p:grpSp>
          <p:nvGrpSpPr>
            <p:cNvPr id="19" name="组合 18"/>
            <p:cNvGrpSpPr/>
            <p:nvPr/>
          </p:nvGrpSpPr>
          <p:grpSpPr>
            <a:xfrm>
              <a:off x="3873413" y="3203903"/>
              <a:ext cx="899886" cy="828000"/>
              <a:chOff x="3873413" y="3203903"/>
              <a:chExt cx="899886" cy="828000"/>
            </a:xfrm>
          </p:grpSpPr>
          <p:sp>
            <p:nvSpPr>
              <p:cNvPr id="20" name="文本框 56"/>
              <p:cNvSpPr txBox="1"/>
              <p:nvPr/>
            </p:nvSpPr>
            <p:spPr>
              <a:xfrm>
                <a:off x="3873413" y="326020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01</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1" name="矩形 20"/>
              <p:cNvSpPr/>
              <p:nvPr/>
            </p:nvSpPr>
            <p:spPr>
              <a:xfrm>
                <a:off x="3909356" y="3203903"/>
                <a:ext cx="828000" cy="828000"/>
              </a:xfrm>
              <a:prstGeom prst="rect">
                <a:avLst/>
              </a:prstGeom>
              <a:noFill/>
              <a:ln w="28575" cap="flat" cmpd="sng" algn="ctr">
                <a:solidFill>
                  <a:srgbClr val="9B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24" name="组合 23"/>
          <p:cNvGrpSpPr/>
          <p:nvPr/>
        </p:nvGrpSpPr>
        <p:grpSpPr>
          <a:xfrm>
            <a:off x="2816384" y="2447510"/>
            <a:ext cx="5998432" cy="848370"/>
            <a:chOff x="3873413" y="3203903"/>
            <a:chExt cx="5998432" cy="848370"/>
          </a:xfrm>
        </p:grpSpPr>
        <p:grpSp>
          <p:nvGrpSpPr>
            <p:cNvPr id="25" name="组合 24"/>
            <p:cNvGrpSpPr/>
            <p:nvPr/>
          </p:nvGrpSpPr>
          <p:grpSpPr>
            <a:xfrm>
              <a:off x="5737029" y="3216018"/>
              <a:ext cx="4134816" cy="836255"/>
              <a:chOff x="5642959" y="3555392"/>
              <a:chExt cx="4134816" cy="836255"/>
            </a:xfrm>
          </p:grpSpPr>
          <p:sp>
            <p:nvSpPr>
              <p:cNvPr id="29" name="文本框 54"/>
              <p:cNvSpPr txBox="1"/>
              <p:nvPr/>
            </p:nvSpPr>
            <p:spPr>
              <a:xfrm>
                <a:off x="5642959" y="355539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等离子体辅助抛光</a:t>
                </a:r>
                <a:r>
                  <a:rPr lang="en-US" altLang="zh-CN" sz="2800" b="1" dirty="0">
                    <a:solidFill>
                      <a:srgbClr val="E4A4A4"/>
                    </a:solidFill>
                    <a:latin typeface="Arial Black" panose="020B0A04020102020204" pitchFamily="34" charset="0"/>
                    <a:ea typeface="微软雅黑" panose="020B0503020204020204" pitchFamily="34" charset="-122"/>
                  </a:rPr>
                  <a:t>(PAP)</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0" name="文本框 55"/>
              <p:cNvSpPr txBox="1"/>
              <p:nvPr/>
            </p:nvSpPr>
            <p:spPr>
              <a:xfrm>
                <a:off x="5642959" y="4022315"/>
                <a:ext cx="284954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Plasma-Assisted Polishing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3873413" y="3203903"/>
              <a:ext cx="899886" cy="828000"/>
              <a:chOff x="3873413" y="3203903"/>
              <a:chExt cx="899886" cy="828000"/>
            </a:xfrm>
          </p:grpSpPr>
          <p:sp>
            <p:nvSpPr>
              <p:cNvPr id="27" name="文本框 56"/>
              <p:cNvSpPr txBox="1"/>
              <p:nvPr/>
            </p:nvSpPr>
            <p:spPr>
              <a:xfrm>
                <a:off x="3873413"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02</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8" name="矩形 27"/>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sp>
        <p:nvSpPr>
          <p:cNvPr id="31"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目录</a:t>
            </a:r>
          </a:p>
        </p:txBody>
      </p:sp>
      <p:sp>
        <p:nvSpPr>
          <p:cNvPr id="37" name="文本框 54"/>
          <p:cNvSpPr txBox="1"/>
          <p:nvPr/>
        </p:nvSpPr>
        <p:spPr>
          <a:xfrm>
            <a:off x="4680000" y="3585628"/>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离子束抛光</a:t>
            </a:r>
            <a:r>
              <a:rPr lang="en-US" altLang="zh-CN" sz="2800" b="1" dirty="0">
                <a:solidFill>
                  <a:srgbClr val="E4A4A4"/>
                </a:solidFill>
                <a:latin typeface="Arial Black" panose="020B0A04020102020204" pitchFamily="34" charset="0"/>
                <a:ea typeface="微软雅黑" panose="020B0503020204020204" pitchFamily="34" charset="-122"/>
              </a:rPr>
              <a:t>(IBF)</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2" name="文本框 54"/>
          <p:cNvSpPr txBox="1"/>
          <p:nvPr/>
        </p:nvSpPr>
        <p:spPr>
          <a:xfrm>
            <a:off x="4680000" y="472603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9B0000"/>
                </a:solidFill>
                <a:latin typeface="Arial Black" panose="020B0A04020102020204" pitchFamily="34" charset="0"/>
                <a:ea typeface="微软雅黑" panose="020B0503020204020204" pitchFamily="34" charset="-122"/>
              </a:rPr>
              <a:t>方法对比与展望</a:t>
            </a:r>
            <a:endPar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9827828"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离子束抛光与其他方法相比</a:t>
            </a:r>
          </a:p>
        </p:txBody>
      </p:sp>
      <p:sp>
        <p:nvSpPr>
          <p:cNvPr id="4" name="文本框 3"/>
          <p:cNvSpPr txBox="1"/>
          <p:nvPr/>
        </p:nvSpPr>
        <p:spPr>
          <a:xfrm>
            <a:off x="2221511" y="1142369"/>
            <a:ext cx="5219814" cy="2535951"/>
          </a:xfrm>
          <a:prstGeom prst="rect">
            <a:avLst/>
          </a:prstGeom>
          <a:noFill/>
        </p:spPr>
        <p:txBody>
          <a:bodyPr wrap="square" rtlCol="0">
            <a:spAutoFit/>
          </a:bodyPr>
          <a:lstStyle/>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 适合加工多种不同组成和结构的元件</a:t>
            </a:r>
            <a:endPar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 稳定性、重复性、准确性均较高</a:t>
            </a:r>
            <a:endPar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 对加工元件表面影响较小，不易引入表面杂质</a:t>
            </a:r>
            <a:endPar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 加工设备简单</a:t>
            </a:r>
            <a:endPar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不涉及机械接触，几乎没有工件磨损问题</a:t>
            </a:r>
            <a:endPar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solidFill>
                  <a:srgbClr val="9B0000"/>
                </a:solidFill>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solidFill>
                  <a:srgbClr val="9B0000"/>
                </a:solidFill>
                <a:latin typeface="Arial" panose="020B0604020202020204" pitchFamily="34" charset="0"/>
                <a:ea typeface="微软雅黑" panose="020B0503020204020204" pitchFamily="34" charset="-122"/>
                <a:cs typeface="Arial" panose="020B0604020202020204" pitchFamily="34" charset="0"/>
              </a:rPr>
              <a:t> 方便与其他表面处理共同进行</a:t>
            </a:r>
            <a:endParaRPr kumimoji="1" lang="zh-CN" altLang="en-US" dirty="0">
              <a:solidFill>
                <a:srgbClr val="9B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2221511" y="4032064"/>
            <a:ext cx="4988586" cy="2118529"/>
          </a:xfrm>
          <a:prstGeom prst="rect">
            <a:avLst/>
          </a:prstGeom>
          <a:noFill/>
        </p:spPr>
        <p:txBody>
          <a:bodyPr wrap="square" rtlCol="0">
            <a:spAutoFit/>
          </a:bodyPr>
          <a:lstStyle/>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latin typeface="Arial" panose="020B0604020202020204" pitchFamily="34" charset="0"/>
                <a:ea typeface="微软雅黑" panose="020B0503020204020204" pitchFamily="34" charset="-122"/>
                <a:cs typeface="Arial" panose="020B0604020202020204" pitchFamily="34" charset="0"/>
              </a:rPr>
              <a:t> 抛光效率较低</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latin typeface="Arial" panose="020B0604020202020204" pitchFamily="34" charset="0"/>
                <a:ea typeface="微软雅黑" panose="020B0503020204020204" pitchFamily="34" charset="-122"/>
                <a:cs typeface="Arial" panose="020B0604020202020204" pitchFamily="34" charset="0"/>
              </a:rPr>
              <a:t> 成本高昂</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latin typeface="Arial" panose="020B0604020202020204" pitchFamily="34" charset="0"/>
                <a:ea typeface="微软雅黑" panose="020B0503020204020204" pitchFamily="34" charset="-122"/>
                <a:cs typeface="Arial" panose="020B0604020202020204" pitchFamily="34" charset="0"/>
              </a:rPr>
              <a:t> 加工元件受真空腔大小的限制</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en-US" altLang="zh-CN" b="1" dirty="0">
                <a:latin typeface="Arial" panose="020B0604020202020204" pitchFamily="34" charset="0"/>
                <a:ea typeface="微软雅黑" panose="020B0503020204020204" pitchFamily="34" charset="-122"/>
                <a:cs typeface="Arial" panose="020B0604020202020204" pitchFamily="34" charset="0"/>
              </a:rPr>
              <a:t>·</a:t>
            </a:r>
            <a:r>
              <a:rPr kumimoji="1" lang="zh-CN" altLang="en-US" b="1" dirty="0">
                <a:latin typeface="Arial" panose="020B0604020202020204" pitchFamily="34" charset="0"/>
                <a:ea typeface="微软雅黑" panose="020B0503020204020204" pitchFamily="34" charset="-122"/>
                <a:cs typeface="Arial" panose="020B0604020202020204" pitchFamily="34" charset="0"/>
              </a:rPr>
              <a:t> 加工效果与初始粗糙度密切相关</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kumimoji="1" lang="zh-CN" altLang="en-US" b="1" dirty="0">
                <a:latin typeface="Arial" panose="020B0604020202020204" pitchFamily="34" charset="0"/>
                <a:ea typeface="微软雅黑" panose="020B0503020204020204" pitchFamily="34" charset="-122"/>
                <a:cs typeface="Arial" panose="020B0604020202020204" pitchFamily="34" charset="0"/>
              </a:rPr>
              <a:t>  通常只用于一定抛光基础上的精细加工</a:t>
            </a:r>
            <a:endParaRPr kumimoji="1" lang="en-US" altLang="zh-CN" b="1" dirty="0">
              <a:latin typeface="Arial" panose="020B0604020202020204" pitchFamily="34" charset="0"/>
              <a:ea typeface="微软雅黑" panose="020B0503020204020204" pitchFamily="34" charset="-122"/>
              <a:cs typeface="Arial" panose="020B0604020202020204" pitchFamily="34" charset="0"/>
            </a:endParaRPr>
          </a:p>
        </p:txBody>
      </p:sp>
      <p:sp>
        <p:nvSpPr>
          <p:cNvPr id="2" name="圆角矩形 1"/>
          <p:cNvSpPr/>
          <p:nvPr/>
        </p:nvSpPr>
        <p:spPr>
          <a:xfrm>
            <a:off x="2063856" y="982401"/>
            <a:ext cx="5146241" cy="2810266"/>
          </a:xfrm>
          <a:prstGeom prst="roundRect">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p:cNvSpPr/>
          <p:nvPr/>
        </p:nvSpPr>
        <p:spPr>
          <a:xfrm>
            <a:off x="2063856" y="4032064"/>
            <a:ext cx="5146241" cy="22288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398794" y="1801240"/>
            <a:ext cx="1162593" cy="523220"/>
          </a:xfrm>
          <a:prstGeom prst="rect">
            <a:avLst/>
          </a:prstGeom>
          <a:noFill/>
        </p:spPr>
        <p:txBody>
          <a:bodyPr wrap="square">
            <a:spAutoFit/>
          </a:bodyPr>
          <a:lstStyle/>
          <a:p>
            <a:r>
              <a:rPr kumimoji="1" lang="zh-CN" altLang="en-US" sz="2800" b="1" dirty="0">
                <a:solidFill>
                  <a:srgbClr val="9B0000"/>
                </a:solidFill>
                <a:latin typeface="Arial" panose="020B0604020202020204" pitchFamily="34" charset="0"/>
                <a:ea typeface="微软雅黑" panose="020B0503020204020204" pitchFamily="34" charset="-122"/>
                <a:cs typeface="Arial" panose="020B0604020202020204" pitchFamily="34" charset="0"/>
              </a:rPr>
              <a:t>优势</a:t>
            </a:r>
            <a:endParaRPr lang="zh-CN" altLang="en-US" sz="2800" dirty="0"/>
          </a:p>
        </p:txBody>
      </p:sp>
      <p:sp>
        <p:nvSpPr>
          <p:cNvPr id="9" name="文本框 8"/>
          <p:cNvSpPr txBox="1"/>
          <p:nvPr/>
        </p:nvSpPr>
        <p:spPr>
          <a:xfrm>
            <a:off x="398794" y="4525513"/>
            <a:ext cx="1162593" cy="523220"/>
          </a:xfrm>
          <a:prstGeom prst="rect">
            <a:avLst/>
          </a:prstGeom>
          <a:noFill/>
        </p:spPr>
        <p:txBody>
          <a:bodyPr wrap="square">
            <a:spAutoFit/>
          </a:bodyPr>
          <a:lstStyle/>
          <a:p>
            <a:r>
              <a:rPr kumimoji="1" lang="zh-CN" altLang="en-US" sz="2800" b="1" dirty="0">
                <a:latin typeface="Arial" panose="020B0604020202020204" pitchFamily="34" charset="0"/>
                <a:ea typeface="微软雅黑" panose="020B0503020204020204" pitchFamily="34" charset="-122"/>
                <a:cs typeface="Arial" panose="020B0604020202020204" pitchFamily="34" charset="0"/>
              </a:rPr>
              <a:t>劣势</a:t>
            </a:r>
            <a:endParaRPr lang="zh-CN" altLang="en-US" sz="2800" dirty="0"/>
          </a:p>
        </p:txBody>
      </p:sp>
      <p:pic>
        <p:nvPicPr>
          <p:cNvPr id="3073" name="Picture 1" descr="page3image3858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1945" y="2165366"/>
            <a:ext cx="3409503" cy="2557127"/>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8173220" y="4829871"/>
            <a:ext cx="3594538" cy="584775"/>
          </a:xfrm>
          <a:prstGeom prst="rect">
            <a:avLst/>
          </a:prstGeom>
          <a:noFill/>
        </p:spPr>
        <p:txBody>
          <a:bodyPr wrap="square">
            <a:spAutoFit/>
          </a:bodyPr>
          <a:lstStyle/>
          <a:p>
            <a:r>
              <a:rPr lang="en-GB" altLang="zh-CN" sz="1600" dirty="0">
                <a:latin typeface="Arial" panose="020B0604020202020204" pitchFamily="34" charset="0"/>
                <a:ea typeface="微软雅黑" panose="020B0503020204020204" pitchFamily="34" charset="-122"/>
                <a:cs typeface="Arial" panose="020B0604020202020204" pitchFamily="34" charset="0"/>
              </a:rPr>
              <a:t>Schindler A., </a:t>
            </a:r>
            <a:r>
              <a:rPr lang="en-GB" altLang="zh-CN" sz="1600" dirty="0" err="1">
                <a:latin typeface="Arial" panose="020B0604020202020204" pitchFamily="34" charset="0"/>
                <a:ea typeface="微软雅黑" panose="020B0503020204020204" pitchFamily="34" charset="-122"/>
                <a:cs typeface="Arial" panose="020B0604020202020204" pitchFamily="34" charset="0"/>
              </a:rPr>
              <a:t>Rauschenbach</a:t>
            </a:r>
            <a:r>
              <a:rPr lang="en-GB" altLang="zh-CN" sz="1600" dirty="0">
                <a:latin typeface="Arial" panose="020B0604020202020204" pitchFamily="34" charset="0"/>
                <a:ea typeface="微软雅黑" panose="020B0503020204020204" pitchFamily="34" charset="-122"/>
                <a:cs typeface="Arial" panose="020B0604020202020204" pitchFamily="34" charset="0"/>
              </a:rPr>
              <a:t> B. </a:t>
            </a:r>
            <a:r>
              <a:rPr lang="en-GB" altLang="zh-CN" sz="1600" i="1" dirty="0">
                <a:latin typeface="Arial" panose="020B0604020202020204" pitchFamily="34" charset="0"/>
                <a:ea typeface="微软雅黑" panose="020B0503020204020204" pitchFamily="34" charset="-122"/>
                <a:cs typeface="Arial" panose="020B0604020202020204" pitchFamily="34" charset="0"/>
              </a:rPr>
              <a:t>et al</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i="1" dirty="0">
                <a:latin typeface="Arial" panose="020B0604020202020204" pitchFamily="34" charset="0"/>
                <a:ea typeface="微软雅黑" panose="020B0503020204020204" pitchFamily="34" charset="-122"/>
                <a:cs typeface="Arial" panose="020B0604020202020204" pitchFamily="34" charset="0"/>
              </a:rPr>
              <a:t>Proc. SPIE</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b="1" dirty="0">
                <a:latin typeface="Arial" panose="020B0604020202020204" pitchFamily="34" charset="0"/>
                <a:ea typeface="微软雅黑" panose="020B0503020204020204" pitchFamily="34" charset="-122"/>
                <a:cs typeface="Arial" panose="020B0604020202020204" pitchFamily="34" charset="0"/>
              </a:rPr>
              <a:t>2001</a:t>
            </a:r>
            <a:r>
              <a:rPr lang="en-GB" altLang="zh-CN" sz="1600" dirty="0">
                <a:latin typeface="Arial" panose="020B0604020202020204" pitchFamily="34" charset="0"/>
                <a:ea typeface="微软雅黑" panose="020B0503020204020204" pitchFamily="34" charset="-122"/>
                <a:cs typeface="Arial" panose="020B0604020202020204" pitchFamily="34" charset="0"/>
              </a:rPr>
              <a:t>, </a:t>
            </a:r>
            <a:r>
              <a:rPr lang="en-GB" altLang="zh-CN" sz="1600" i="1" dirty="0">
                <a:latin typeface="Arial" panose="020B0604020202020204" pitchFamily="34" charset="0"/>
                <a:ea typeface="微软雅黑" panose="020B0503020204020204" pitchFamily="34" charset="-122"/>
                <a:cs typeface="Arial" panose="020B0604020202020204" pitchFamily="34" charset="0"/>
              </a:rPr>
              <a:t>4440</a:t>
            </a:r>
            <a:r>
              <a:rPr lang="en-GB" altLang="zh-CN" sz="1600" dirty="0">
                <a:latin typeface="Arial" panose="020B0604020202020204" pitchFamily="34" charset="0"/>
                <a:ea typeface="微软雅黑" panose="020B0503020204020204" pitchFamily="34" charset="-122"/>
                <a:cs typeface="Arial" panose="020B0604020202020204" pitchFamily="34" charset="0"/>
              </a:rPr>
              <a:t>, 217.</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3740" y="115570"/>
            <a:ext cx="11477625" cy="553085"/>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Com</a:t>
            </a:r>
            <a:r>
              <a:rPr lang="en-US" altLang="zh-CN" sz="3000" dirty="0">
                <a:solidFill>
                  <a:srgbClr val="9B0000"/>
                </a:solidFill>
                <a:latin typeface="Arial Black" panose="020B0A04020102020204" pitchFamily="34" charset="0"/>
                <a:ea typeface="微软雅黑" panose="020B0503020204020204" pitchFamily="34" charset="-122"/>
              </a:rPr>
              <a:t>parison</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rgbClr val="9B0000"/>
                </a:solidFill>
                <a:latin typeface="Arial Black" panose="020B0A04020102020204" pitchFamily="34" charset="0"/>
                <a:ea typeface="微软雅黑" panose="020B0503020204020204" pitchFamily="34" charset="-122"/>
              </a:rPr>
              <a:t>between</a:t>
            </a:r>
            <a:r>
              <a:rPr lang="zh-CN" altLang="en-US" sz="3000" dirty="0">
                <a:solidFill>
                  <a:srgbClr val="9B0000"/>
                </a:solidFill>
                <a:latin typeface="Arial Black" panose="020B0A04020102020204" pitchFamily="34" charset="0"/>
                <a:ea typeface="微软雅黑" panose="020B0503020204020204" pitchFamily="34" charset="-122"/>
              </a:rPr>
              <a:t> Polishing Approaches</a:t>
            </a:r>
          </a:p>
        </p:txBody>
      </p:sp>
      <p:pic>
        <p:nvPicPr>
          <p:cNvPr id="5" name="图片 4" descr="表面物理 atomic polishing pap过程图"/>
          <p:cNvPicPr>
            <a:picLocks noChangeAspect="1"/>
          </p:cNvPicPr>
          <p:nvPr/>
        </p:nvPicPr>
        <p:blipFill>
          <a:blip r:embed="rId3"/>
          <a:stretch>
            <a:fillRect/>
          </a:stretch>
        </p:blipFill>
        <p:spPr>
          <a:xfrm>
            <a:off x="4384675" y="1068070"/>
            <a:ext cx="7134225" cy="1654810"/>
          </a:xfrm>
          <a:prstGeom prst="rect">
            <a:avLst/>
          </a:prstGeom>
        </p:spPr>
      </p:pic>
      <p:pic>
        <p:nvPicPr>
          <p:cNvPr id="6" name="图片 5" descr="表面物理 atomic polishing pcvm 粗糙程度"/>
          <p:cNvPicPr>
            <a:picLocks noChangeAspect="1"/>
          </p:cNvPicPr>
          <p:nvPr/>
        </p:nvPicPr>
        <p:blipFill>
          <a:blip r:embed="rId4"/>
          <a:stretch>
            <a:fillRect/>
          </a:stretch>
        </p:blipFill>
        <p:spPr>
          <a:xfrm>
            <a:off x="627380" y="790575"/>
            <a:ext cx="3420745" cy="5073015"/>
          </a:xfrm>
          <a:prstGeom prst="rect">
            <a:avLst/>
          </a:prstGeom>
        </p:spPr>
      </p:pic>
      <p:pic>
        <p:nvPicPr>
          <p:cNvPr id="7" name="图片 6" descr="表面物理 atomic polishing pap粗糙程度"/>
          <p:cNvPicPr>
            <a:picLocks noChangeAspect="1"/>
          </p:cNvPicPr>
          <p:nvPr/>
        </p:nvPicPr>
        <p:blipFill>
          <a:blip r:embed="rId5"/>
          <a:stretch>
            <a:fillRect/>
          </a:stretch>
        </p:blipFill>
        <p:spPr>
          <a:xfrm>
            <a:off x="6687185" y="3536950"/>
            <a:ext cx="3704590" cy="2326640"/>
          </a:xfrm>
          <a:prstGeom prst="rect">
            <a:avLst/>
          </a:prstGeom>
        </p:spPr>
      </p:pic>
      <p:sp>
        <p:nvSpPr>
          <p:cNvPr id="8" name="文本框 7"/>
          <p:cNvSpPr txBox="1"/>
          <p:nvPr/>
        </p:nvSpPr>
        <p:spPr>
          <a:xfrm>
            <a:off x="5536565" y="2794000"/>
            <a:ext cx="4855210" cy="337185"/>
          </a:xfrm>
          <a:prstGeom prst="rect">
            <a:avLst/>
          </a:prstGeom>
          <a:noFill/>
        </p:spPr>
        <p:txBody>
          <a:bodyPr wrap="square" rtlCol="0">
            <a:spAutoFit/>
          </a:bodyPr>
          <a:lstStyle/>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CVD-SiC的等离子体无损伤精加工工艺示意图</a:t>
            </a:r>
          </a:p>
        </p:txBody>
      </p:sp>
      <p:sp>
        <p:nvSpPr>
          <p:cNvPr id="9" name="文本框 8"/>
          <p:cNvSpPr txBox="1"/>
          <p:nvPr/>
        </p:nvSpPr>
        <p:spPr>
          <a:xfrm>
            <a:off x="320675" y="5863590"/>
            <a:ext cx="5692775" cy="860425"/>
          </a:xfrm>
          <a:prstGeom prst="rect">
            <a:avLst/>
          </a:prstGeom>
          <a:noFill/>
        </p:spPr>
        <p:txBody>
          <a:bodyPr wrap="square" rtlCol="0">
            <a:spAutoFit/>
          </a:bodyPr>
          <a:lstStyle/>
          <a:p>
            <a:r>
              <a:rPr lang="zh-CN" altLang="en-US" sz="1600"/>
              <a:t>不同处理时间的PCVM处理表面的SWLI图像。(a) 5 min (b) 10 min (c) 30 min (d) 1 h. (e)均方根粗糙度随PCVM持续时间的增加而变化</a:t>
            </a:r>
            <a:r>
              <a:rPr lang="zh-CN" altLang="en-US"/>
              <a:t>。</a:t>
            </a:r>
          </a:p>
        </p:txBody>
      </p:sp>
      <p:sp>
        <p:nvSpPr>
          <p:cNvPr id="10" name="文本框 9"/>
          <p:cNvSpPr txBox="1"/>
          <p:nvPr/>
        </p:nvSpPr>
        <p:spPr>
          <a:xfrm>
            <a:off x="6412230" y="5995670"/>
            <a:ext cx="4064000" cy="337185"/>
          </a:xfrm>
          <a:prstGeom prst="rect">
            <a:avLst/>
          </a:prstGeom>
          <a:noFill/>
        </p:spPr>
        <p:txBody>
          <a:bodyPr wrap="square" rtlCol="0">
            <a:spAutoFit/>
          </a:bodyPr>
          <a:lstStyle/>
          <a:p>
            <a:r>
              <a:rPr lang="zh-CN" altLang="en-US" sz="1600"/>
              <a:t>使用</a:t>
            </a:r>
            <a:r>
              <a:rPr lang="en-US" altLang="zh-CN" sz="1600"/>
              <a:t>PAP</a:t>
            </a:r>
            <a:r>
              <a:rPr lang="zh-CN" altLang="en-US" sz="1600"/>
              <a:t>工艺处理之后表面</a:t>
            </a:r>
            <a:r>
              <a:rPr lang="en-US" altLang="zh-CN" sz="1600"/>
              <a:t>SWLI</a:t>
            </a:r>
            <a:r>
              <a:rPr lang="zh-CN" altLang="en-US" sz="1600"/>
              <a:t>图像</a:t>
            </a:r>
          </a:p>
        </p:txBody>
      </p:sp>
      <p:sp>
        <p:nvSpPr>
          <p:cNvPr id="11" name="文本框 10"/>
          <p:cNvSpPr txBox="1"/>
          <p:nvPr/>
        </p:nvSpPr>
        <p:spPr>
          <a:xfrm>
            <a:off x="2070100" y="6464935"/>
            <a:ext cx="9639935" cy="390525"/>
          </a:xfrm>
          <a:prstGeom prst="rect">
            <a:avLst/>
          </a:prstGeom>
          <a:noFill/>
        </p:spPr>
        <p:txBody>
          <a:bodyPr wrap="square" rtlCol="0">
            <a:noAutofit/>
          </a:bodyPr>
          <a:lstStyle/>
          <a:p>
            <a:r>
              <a:rPr lang="zh-CN" altLang="en-US"/>
              <a:t>Deng, Hui et al.  International Journal of Machine Tools &amp; Manufacture 115 (2017): 38-46.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33120" y="149225"/>
            <a:ext cx="10772140" cy="553085"/>
          </a:xfrm>
          <a:prstGeom prst="rect">
            <a:avLst/>
          </a:prstGeom>
          <a:noFill/>
        </p:spPr>
        <p:txBody>
          <a:bodyPr wrap="square" rtlCol="0">
            <a:spAutoFit/>
          </a:bodyPr>
          <a:lstStyle/>
          <a:p>
            <a:pPr lvl="0"/>
            <a:r>
              <a:rPr lang="zh-CN" altLang="en-US" sz="3000" dirty="0">
                <a:solidFill>
                  <a:srgbClr val="9B0000"/>
                </a:solidFill>
                <a:latin typeface="Arial Black" panose="020B0A04020102020204" pitchFamily="34" charset="0"/>
                <a:ea typeface="微软雅黑" panose="020B0503020204020204" pitchFamily="34" charset="-122"/>
              </a:rPr>
              <a:t>Com</a:t>
            </a:r>
            <a:r>
              <a:rPr lang="en-US" altLang="zh-CN" sz="3000" dirty="0">
                <a:solidFill>
                  <a:srgbClr val="9B0000"/>
                </a:solidFill>
                <a:latin typeface="Arial Black" panose="020B0A04020102020204" pitchFamily="34" charset="0"/>
                <a:ea typeface="微软雅黑" panose="020B0503020204020204" pitchFamily="34" charset="-122"/>
              </a:rPr>
              <a:t>parison</a:t>
            </a:r>
            <a:r>
              <a:rPr lang="zh-CN" altLang="en-US" sz="3000" dirty="0">
                <a:solidFill>
                  <a:srgbClr val="9B0000"/>
                </a:solidFill>
                <a:latin typeface="Arial Black" panose="020B0A04020102020204" pitchFamily="34" charset="0"/>
                <a:ea typeface="微软雅黑" panose="020B0503020204020204" pitchFamily="34" charset="-122"/>
              </a:rPr>
              <a:t> </a:t>
            </a:r>
            <a:r>
              <a:rPr lang="en-US" altLang="zh-CN" sz="3000" dirty="0">
                <a:solidFill>
                  <a:srgbClr val="9B0000"/>
                </a:solidFill>
                <a:latin typeface="Arial Black" panose="020B0A04020102020204" pitchFamily="34" charset="0"/>
                <a:ea typeface="微软雅黑" panose="020B0503020204020204" pitchFamily="34" charset="-122"/>
              </a:rPr>
              <a:t>between</a:t>
            </a:r>
            <a:r>
              <a:rPr lang="zh-CN" altLang="en-US" sz="3000" dirty="0">
                <a:solidFill>
                  <a:srgbClr val="9B0000"/>
                </a:solidFill>
                <a:latin typeface="Arial Black" panose="020B0A04020102020204" pitchFamily="34" charset="0"/>
                <a:ea typeface="微软雅黑" panose="020B0503020204020204" pitchFamily="34" charset="-122"/>
              </a:rPr>
              <a:t> Polishing Approaches</a:t>
            </a:r>
          </a:p>
        </p:txBody>
      </p:sp>
      <p:sp>
        <p:nvSpPr>
          <p:cNvPr id="6" name="文本框 5"/>
          <p:cNvSpPr txBox="1"/>
          <p:nvPr/>
        </p:nvSpPr>
        <p:spPr>
          <a:xfrm>
            <a:off x="3061335" y="6446520"/>
            <a:ext cx="6316345" cy="368300"/>
          </a:xfrm>
          <a:prstGeom prst="rect">
            <a:avLst/>
          </a:prstGeom>
          <a:noFill/>
        </p:spPr>
        <p:txBody>
          <a:bodyPr wrap="square" rtlCol="0">
            <a:spAutoFit/>
          </a:bodyPr>
          <a:lstStyle/>
          <a:p>
            <a:pPr defTabSz="914400">
              <a:buClrTx/>
              <a:buSzPct val="100000"/>
              <a:buFontTx/>
              <a:buNone/>
            </a:pPr>
            <a:r>
              <a:rPr lang="en-US" altLang="en-US">
                <a:latin typeface="Helvetica" charset="0"/>
                <a:cs typeface="Arial" panose="020B0604020202020204" pitchFamily="34" charset="0"/>
                <a:sym typeface="+mn-ea"/>
              </a:rPr>
              <a:t>Deng, Hui et al. Applied Physics Letters 107 (2015): 051602.</a:t>
            </a:r>
          </a:p>
        </p:txBody>
      </p:sp>
      <p:pic>
        <p:nvPicPr>
          <p:cNvPr id="14343" name="New picture"/>
          <p:cNvPicPr>
            <a:picLocks noChangeAspect="1"/>
          </p:cNvPicPr>
          <p:nvPr>
            <p:custDataLst>
              <p:tags r:id="rId1"/>
            </p:custDataLst>
          </p:nvPr>
        </p:nvPicPr>
        <p:blipFill>
          <a:blip r:embed="rId6"/>
          <a:stretch>
            <a:fillRect/>
          </a:stretch>
        </p:blipFill>
        <p:spPr>
          <a:xfrm>
            <a:off x="454660" y="1012825"/>
            <a:ext cx="4919345" cy="2283460"/>
          </a:xfrm>
          <a:prstGeom prst="rect">
            <a:avLst/>
          </a:prstGeom>
          <a:noFill/>
          <a:ln w="9525">
            <a:noFill/>
          </a:ln>
        </p:spPr>
      </p:pic>
      <p:pic>
        <p:nvPicPr>
          <p:cNvPr id="7" name="图片 6"/>
          <p:cNvPicPr>
            <a:picLocks noChangeAspect="1"/>
          </p:cNvPicPr>
          <p:nvPr>
            <p:custDataLst>
              <p:tags r:id="rId2"/>
            </p:custDataLst>
          </p:nvPr>
        </p:nvPicPr>
        <p:blipFill>
          <a:blip r:embed="rId7"/>
          <a:stretch>
            <a:fillRect/>
          </a:stretch>
        </p:blipFill>
        <p:spPr>
          <a:xfrm>
            <a:off x="7634605" y="1012825"/>
            <a:ext cx="3453130" cy="3186430"/>
          </a:xfrm>
          <a:prstGeom prst="rect">
            <a:avLst/>
          </a:prstGeom>
        </p:spPr>
      </p:pic>
      <p:sp>
        <p:nvSpPr>
          <p:cNvPr id="8" name="文本框 7"/>
          <p:cNvSpPr txBox="1"/>
          <p:nvPr/>
        </p:nvSpPr>
        <p:spPr>
          <a:xfrm>
            <a:off x="353695" y="3296285"/>
            <a:ext cx="5673725" cy="337185"/>
          </a:xfrm>
          <a:prstGeom prst="rect">
            <a:avLst/>
          </a:prstGeom>
          <a:noFill/>
        </p:spPr>
        <p:txBody>
          <a:bodyPr wrap="square" rtlCol="0">
            <a:spAutoFit/>
          </a:bodyPr>
          <a:lstStyle/>
          <a:p>
            <a:r>
              <a:rPr lang="zh-CN" altLang="en-US" sz="1600"/>
              <a:t>常规CMP与时间控制CMP与等离子体预处理工艺的比较</a:t>
            </a:r>
          </a:p>
        </p:txBody>
      </p:sp>
      <p:sp>
        <p:nvSpPr>
          <p:cNvPr id="9" name="文本框 8"/>
          <p:cNvSpPr txBox="1"/>
          <p:nvPr/>
        </p:nvSpPr>
        <p:spPr>
          <a:xfrm>
            <a:off x="7183755" y="4341495"/>
            <a:ext cx="4768850" cy="306705"/>
          </a:xfrm>
          <a:prstGeom prst="rect">
            <a:avLst/>
          </a:prstGeom>
          <a:noFill/>
        </p:spPr>
        <p:txBody>
          <a:bodyPr wrap="square" rtlCol="0">
            <a:spAutoFit/>
          </a:bodyPr>
          <a:lstStyle/>
          <a:p>
            <a:r>
              <a:rPr lang="zh-CN" altLang="en-US" sz="1400"/>
              <a:t>等离子体辐照和CMP处理后氮化镓表面粗糙度的变化。</a:t>
            </a:r>
          </a:p>
        </p:txBody>
      </p:sp>
      <p:pic>
        <p:nvPicPr>
          <p:cNvPr id="10" name="图片 9"/>
          <p:cNvPicPr>
            <a:picLocks noChangeAspect="1"/>
          </p:cNvPicPr>
          <p:nvPr>
            <p:custDataLst>
              <p:tags r:id="rId3"/>
            </p:custDataLst>
          </p:nvPr>
        </p:nvPicPr>
        <p:blipFill>
          <a:blip r:embed="rId8"/>
          <a:stretch>
            <a:fillRect/>
          </a:stretch>
        </p:blipFill>
        <p:spPr>
          <a:xfrm>
            <a:off x="627380" y="3625850"/>
            <a:ext cx="3091815" cy="25209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910" y="83820"/>
            <a:ext cx="4064000" cy="553085"/>
          </a:xfrm>
          <a:prstGeom prst="rect">
            <a:avLst/>
          </a:prstGeom>
          <a:noFill/>
        </p:spPr>
        <p:txBody>
          <a:bodyPr wrap="square" rtlCol="0">
            <a:spAutoFit/>
          </a:bodyPr>
          <a:lstStyle/>
          <a:p>
            <a:r>
              <a:rPr lang="en-US" altLang="zh-CN" sz="3000" dirty="0">
                <a:solidFill>
                  <a:srgbClr val="9B0000"/>
                </a:solidFill>
                <a:latin typeface="Arial Black" panose="020B0A04020102020204" pitchFamily="34" charset="0"/>
                <a:ea typeface="微软雅黑" panose="020B0503020204020204" pitchFamily="34" charset="-122"/>
                <a:sym typeface="+mn-ea"/>
              </a:rPr>
              <a:t>Performance</a:t>
            </a:r>
          </a:p>
        </p:txBody>
      </p:sp>
      <p:pic>
        <p:nvPicPr>
          <p:cNvPr id="6" name="图片 5"/>
          <p:cNvPicPr>
            <a:picLocks noChangeAspect="1"/>
          </p:cNvPicPr>
          <p:nvPr>
            <p:custDataLst>
              <p:tags r:id="rId1"/>
            </p:custDataLst>
          </p:nvPr>
        </p:nvPicPr>
        <p:blipFill>
          <a:blip r:embed="rId4"/>
          <a:stretch>
            <a:fillRect/>
          </a:stretch>
        </p:blipFill>
        <p:spPr>
          <a:xfrm>
            <a:off x="0" y="1018540"/>
            <a:ext cx="7505700" cy="1733550"/>
          </a:xfrm>
          <a:prstGeom prst="rect">
            <a:avLst/>
          </a:prstGeom>
        </p:spPr>
      </p:pic>
      <p:sp>
        <p:nvSpPr>
          <p:cNvPr id="7" name="文本框 6"/>
          <p:cNvSpPr txBox="1"/>
          <p:nvPr/>
        </p:nvSpPr>
        <p:spPr>
          <a:xfrm>
            <a:off x="1321435" y="2414905"/>
            <a:ext cx="4064000" cy="337185"/>
          </a:xfrm>
          <a:prstGeom prst="rect">
            <a:avLst/>
          </a:prstGeom>
          <a:noFill/>
        </p:spPr>
        <p:txBody>
          <a:bodyPr wrap="square" rtlCol="0">
            <a:spAutoFit/>
          </a:bodyPr>
          <a:lstStyle/>
          <a:p>
            <a:r>
              <a:rPr lang="zh-CN" altLang="en-US" sz="1600"/>
              <a:t>不同材料体系所能达到的最好的粗糙度</a:t>
            </a:r>
          </a:p>
        </p:txBody>
      </p:sp>
      <p:sp>
        <p:nvSpPr>
          <p:cNvPr id="8" name="文本框 7"/>
          <p:cNvSpPr txBox="1"/>
          <p:nvPr/>
        </p:nvSpPr>
        <p:spPr>
          <a:xfrm>
            <a:off x="661035" y="4796155"/>
            <a:ext cx="2703195" cy="3683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优化方向</a:t>
            </a:r>
          </a:p>
        </p:txBody>
      </p:sp>
      <p:cxnSp>
        <p:nvCxnSpPr>
          <p:cNvPr id="9" name="直接箭头连接符 8"/>
          <p:cNvCxnSpPr>
            <a:stCxn id="8" idx="3"/>
          </p:cNvCxnSpPr>
          <p:nvPr/>
        </p:nvCxnSpPr>
        <p:spPr>
          <a:xfrm flipV="1">
            <a:off x="3364230" y="3362960"/>
            <a:ext cx="1896745" cy="1617345"/>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cxnSp>
        <p:nvCxnSpPr>
          <p:cNvPr id="10" name="直接箭头连接符 9"/>
          <p:cNvCxnSpPr>
            <a:stCxn id="8" idx="3"/>
          </p:cNvCxnSpPr>
          <p:nvPr/>
        </p:nvCxnSpPr>
        <p:spPr>
          <a:xfrm flipV="1">
            <a:off x="3364230" y="4915535"/>
            <a:ext cx="1954530" cy="64770"/>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cxnSp>
        <p:nvCxnSpPr>
          <p:cNvPr id="11" name="直接箭头连接符 10"/>
          <p:cNvCxnSpPr/>
          <p:nvPr/>
        </p:nvCxnSpPr>
        <p:spPr>
          <a:xfrm>
            <a:off x="3373120" y="5001895"/>
            <a:ext cx="1936115" cy="1456690"/>
          </a:xfrm>
          <a:prstGeom prst="straightConnector1">
            <a:avLst/>
          </a:prstGeom>
          <a:ln>
            <a:tailEnd type="arrow" w="med" len="med"/>
          </a:ln>
        </p:spPr>
        <p:style>
          <a:lnRef idx="1">
            <a:schemeClr val="accent2"/>
          </a:lnRef>
          <a:fillRef idx="0">
            <a:schemeClr val="accent2"/>
          </a:fillRef>
          <a:effectRef idx="0">
            <a:schemeClr val="accent2"/>
          </a:effectRef>
          <a:fontRef idx="minor">
            <a:schemeClr val="tx1"/>
          </a:fontRef>
        </p:style>
      </p:cxnSp>
      <p:sp>
        <p:nvSpPr>
          <p:cNvPr id="12" name="矩形 11"/>
          <p:cNvSpPr/>
          <p:nvPr/>
        </p:nvSpPr>
        <p:spPr>
          <a:xfrm>
            <a:off x="5433695" y="2835275"/>
            <a:ext cx="4581525" cy="124650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a:t>改性层和本体层材料间原子级平坦界面的机理和成因还未有具体的研究</a:t>
            </a:r>
          </a:p>
        </p:txBody>
      </p:sp>
      <p:sp>
        <p:nvSpPr>
          <p:cNvPr id="13" name="矩形 12"/>
          <p:cNvSpPr/>
          <p:nvPr/>
        </p:nvSpPr>
        <p:spPr>
          <a:xfrm>
            <a:off x="5395595" y="4417060"/>
            <a:ext cx="4725035" cy="111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PAP装置的磨石表面是平面的，这限制了倾斜表面的抛光</a:t>
            </a:r>
          </a:p>
        </p:txBody>
      </p:sp>
      <p:sp>
        <p:nvSpPr>
          <p:cNvPr id="14" name="文本框 13"/>
          <p:cNvSpPr txBox="1"/>
          <p:nvPr/>
        </p:nvSpPr>
        <p:spPr>
          <a:xfrm>
            <a:off x="5385435" y="5768340"/>
            <a:ext cx="4917440" cy="90741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noAutofit/>
          </a:bodyPr>
          <a:lstStyle/>
          <a:p>
            <a:pPr algn="ctr"/>
            <a:r>
              <a:rPr lang="zh-CN" altLang="en-US" dirty="0"/>
              <a:t>前驱体气体的流量稳定性较难控制，限制了抛光的稳定性</a:t>
            </a:r>
          </a:p>
        </p:txBody>
      </p:sp>
      <p:sp>
        <p:nvSpPr>
          <p:cNvPr id="2" name="文本框 1"/>
          <p:cNvSpPr txBox="1"/>
          <p:nvPr/>
        </p:nvSpPr>
        <p:spPr>
          <a:xfrm>
            <a:off x="344170" y="6030595"/>
            <a:ext cx="4064000" cy="645160"/>
          </a:xfrm>
          <a:prstGeom prst="rect">
            <a:avLst/>
          </a:prstGeom>
          <a:noFill/>
        </p:spPr>
        <p:txBody>
          <a:bodyPr wrap="square" rtlCol="0">
            <a:spAutoFit/>
          </a:bodyPr>
          <a:lstStyle/>
          <a:p>
            <a:r>
              <a:rPr lang="zh-CN" altLang="en-US"/>
              <a:t>Geng, Z.; Huang, N.; Castelli, M.; Fang, F.  Micromachines 2023, 14, 343.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693987"/>
            <a:ext cx="10363200" cy="1470025"/>
          </a:xfrm>
        </p:spPr>
        <p:txBody>
          <a:bodyPr/>
          <a:lstStyle/>
          <a:p>
            <a:r>
              <a:rPr lang="en-US" altLang="zh-CN" dirty="0"/>
              <a:t>Thanks for</a:t>
            </a:r>
            <a:r>
              <a:rPr lang="zh-CN" altLang="en-US" dirty="0"/>
              <a:t> </a:t>
            </a:r>
            <a:r>
              <a:rPr lang="en-US" altLang="zh-CN" dirty="0"/>
              <a:t>your</a:t>
            </a:r>
            <a:r>
              <a:rPr lang="zh-CN" altLang="en-US" dirty="0"/>
              <a:t> </a:t>
            </a:r>
            <a:r>
              <a:rPr lang="en-US" altLang="zh-CN" dirty="0"/>
              <a:t>attention</a:t>
            </a:r>
            <a:r>
              <a:rPr lang="zh-CN" altLang="en-US" dirty="0"/>
              <a:t> </a:t>
            </a:r>
            <a:r>
              <a:rPr lang="en-US" altLang="zh-CN" dirty="0"/>
              <a:t>!</a:t>
            </a:r>
            <a:br>
              <a:rPr lang="en-US" altLang="zh-CN" dirty="0"/>
            </a:br>
            <a:br>
              <a:rPr lang="en-US" altLang="zh-CN" dirty="0"/>
            </a:br>
            <a:r>
              <a:rPr lang="zh-CN" altLang="en-US" sz="4800" dirty="0"/>
              <a:t>请批评指正</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10181" y="3602160"/>
            <a:ext cx="5000652" cy="848370"/>
            <a:chOff x="3867210" y="3203903"/>
            <a:chExt cx="5000652" cy="848370"/>
          </a:xfrm>
        </p:grpSpPr>
        <p:grpSp>
          <p:nvGrpSpPr>
            <p:cNvPr id="4" name="组合 3"/>
            <p:cNvGrpSpPr/>
            <p:nvPr/>
          </p:nvGrpSpPr>
          <p:grpSpPr>
            <a:xfrm>
              <a:off x="5737029" y="3216018"/>
              <a:ext cx="3130833" cy="836255"/>
              <a:chOff x="5642959" y="3555392"/>
              <a:chExt cx="3130833" cy="836255"/>
            </a:xfrm>
          </p:grpSpPr>
          <p:sp>
            <p:nvSpPr>
              <p:cNvPr id="8" name="文本框 54"/>
              <p:cNvSpPr txBox="1"/>
              <p:nvPr/>
            </p:nvSpPr>
            <p:spPr>
              <a:xfrm>
                <a:off x="5642959" y="3555392"/>
                <a:ext cx="271619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9" name="文本框 55"/>
              <p:cNvSpPr txBox="1"/>
              <p:nvPr/>
            </p:nvSpPr>
            <p:spPr>
              <a:xfrm>
                <a:off x="5642959" y="4022315"/>
                <a:ext cx="313083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Ion Beam Figuring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4"/>
            <p:cNvGrpSpPr/>
            <p:nvPr/>
          </p:nvGrpSpPr>
          <p:grpSpPr>
            <a:xfrm>
              <a:off x="3867210" y="3203903"/>
              <a:ext cx="899886" cy="828000"/>
              <a:chOff x="3867210" y="3203903"/>
              <a:chExt cx="899886" cy="828000"/>
            </a:xfrm>
          </p:grpSpPr>
          <p:sp>
            <p:nvSpPr>
              <p:cNvPr id="6" name="文本框 56"/>
              <p:cNvSpPr txBox="1"/>
              <p:nvPr/>
            </p:nvSpPr>
            <p:spPr>
              <a:xfrm>
                <a:off x="3867210"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03</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7" name="矩形 6"/>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0" name="组合 9"/>
          <p:cNvGrpSpPr/>
          <p:nvPr/>
        </p:nvGrpSpPr>
        <p:grpSpPr>
          <a:xfrm>
            <a:off x="2810181" y="4726032"/>
            <a:ext cx="6221905" cy="878152"/>
            <a:chOff x="8092767" y="3203903"/>
            <a:chExt cx="6221905" cy="878152"/>
          </a:xfrm>
        </p:grpSpPr>
        <p:grpSp>
          <p:nvGrpSpPr>
            <p:cNvPr id="11" name="组合 10"/>
            <p:cNvGrpSpPr/>
            <p:nvPr/>
          </p:nvGrpSpPr>
          <p:grpSpPr>
            <a:xfrm>
              <a:off x="9962586" y="3237917"/>
              <a:ext cx="4352086" cy="844138"/>
              <a:chOff x="9884118" y="3561902"/>
              <a:chExt cx="4352086" cy="844138"/>
            </a:xfrm>
          </p:grpSpPr>
          <p:sp>
            <p:nvSpPr>
              <p:cNvPr id="15" name="文本框 59"/>
              <p:cNvSpPr txBox="1"/>
              <p:nvPr/>
            </p:nvSpPr>
            <p:spPr>
              <a:xfrm>
                <a:off x="9884118" y="3561902"/>
                <a:ext cx="3441818"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100" normalizeH="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16" name="文本框 60"/>
              <p:cNvSpPr txBox="1"/>
              <p:nvPr/>
            </p:nvSpPr>
            <p:spPr>
              <a:xfrm>
                <a:off x="9884118" y="4036708"/>
                <a:ext cx="435208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Comparison </a:t>
                </a:r>
                <a:r>
                  <a:rPr lang="en-US" altLang="zh-CN" b="0" noProof="0"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dirty="0">
                    <a:solidFill>
                      <a:srgbClr val="E4A4A4"/>
                    </a:solidFill>
                    <a:latin typeface="Times New Roman" panose="02020603050405020304" pitchFamily="18" charset="0"/>
                    <a:ea typeface="微软雅黑" panose="020B0503020204020204" pitchFamily="34" charset="-122"/>
                    <a:cs typeface="Times New Roman" panose="02020603050405020304" pitchFamily="18" charset="0"/>
                  </a:rPr>
                  <a:t>Outlook</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 name="组合 11"/>
            <p:cNvGrpSpPr/>
            <p:nvPr/>
          </p:nvGrpSpPr>
          <p:grpSpPr>
            <a:xfrm>
              <a:off x="8092767" y="3203903"/>
              <a:ext cx="899886" cy="828000"/>
              <a:chOff x="8092767" y="3203903"/>
              <a:chExt cx="899886" cy="828000"/>
            </a:xfrm>
          </p:grpSpPr>
          <p:sp>
            <p:nvSpPr>
              <p:cNvPr id="13" name="文本框 61"/>
              <p:cNvSpPr txBox="1"/>
              <p:nvPr/>
            </p:nvSpPr>
            <p:spPr>
              <a:xfrm>
                <a:off x="8092767" y="326396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04</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14" name="矩形 13"/>
              <p:cNvSpPr/>
              <p:nvPr/>
            </p:nvSpPr>
            <p:spPr>
              <a:xfrm>
                <a:off x="8134913"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grpSp>
        <p:nvGrpSpPr>
          <p:cNvPr id="17" name="组合 16"/>
          <p:cNvGrpSpPr/>
          <p:nvPr/>
        </p:nvGrpSpPr>
        <p:grpSpPr>
          <a:xfrm>
            <a:off x="2816384" y="1292860"/>
            <a:ext cx="5341377" cy="857248"/>
            <a:chOff x="3873413" y="3203903"/>
            <a:chExt cx="5341377" cy="857248"/>
          </a:xfrm>
        </p:grpSpPr>
        <p:grpSp>
          <p:nvGrpSpPr>
            <p:cNvPr id="18" name="组合 17"/>
            <p:cNvGrpSpPr/>
            <p:nvPr/>
          </p:nvGrpSpPr>
          <p:grpSpPr>
            <a:xfrm>
              <a:off x="5737029" y="3224896"/>
              <a:ext cx="3477761" cy="836255"/>
              <a:chOff x="5642959" y="3564270"/>
              <a:chExt cx="3477761" cy="836255"/>
            </a:xfrm>
          </p:grpSpPr>
          <p:sp>
            <p:nvSpPr>
              <p:cNvPr id="22" name="文本框 54"/>
              <p:cNvSpPr txBox="1"/>
              <p:nvPr/>
            </p:nvSpPr>
            <p:spPr>
              <a:xfrm>
                <a:off x="5642959" y="3564270"/>
                <a:ext cx="347776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9B0000"/>
                    </a:solidFill>
                    <a:effectLst/>
                    <a:uLnTx/>
                    <a:uFillTx/>
                    <a:latin typeface="微软雅黑" panose="020B0503020204020204" pitchFamily="34" charset="-122"/>
                    <a:ea typeface="微软雅黑" panose="020B0503020204020204" pitchFamily="34" charset="-122"/>
                  </a:rPr>
                  <a:t>历史发展与方法简介</a:t>
                </a:r>
              </a:p>
            </p:txBody>
          </p:sp>
          <p:sp>
            <p:nvSpPr>
              <p:cNvPr id="23" name="文本框 55"/>
              <p:cNvSpPr txBox="1"/>
              <p:nvPr/>
            </p:nvSpPr>
            <p:spPr>
              <a:xfrm>
                <a:off x="5642959" y="4031193"/>
                <a:ext cx="303614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History &amp; Approaches</a:t>
                </a:r>
                <a:endParaRPr kumimoji="0" lang="zh-CN" altLang="en-US" b="0"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9" name="组合 18"/>
            <p:cNvGrpSpPr/>
            <p:nvPr/>
          </p:nvGrpSpPr>
          <p:grpSpPr>
            <a:xfrm>
              <a:off x="3873413" y="3203903"/>
              <a:ext cx="899886" cy="828000"/>
              <a:chOff x="3873413" y="3203903"/>
              <a:chExt cx="899886" cy="828000"/>
            </a:xfrm>
          </p:grpSpPr>
          <p:sp>
            <p:nvSpPr>
              <p:cNvPr id="20" name="文本框 56"/>
              <p:cNvSpPr txBox="1"/>
              <p:nvPr/>
            </p:nvSpPr>
            <p:spPr>
              <a:xfrm>
                <a:off x="3873413" y="3260200"/>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rPr>
                  <a:t>01</a:t>
                </a:r>
                <a:endParaRPr kumimoji="0" lang="zh-CN" altLang="en-US" sz="4000" b="1" i="0" u="none" strike="noStrike" kern="1200" cap="none" spc="0" normalizeH="0" baseline="0" noProof="0" dirty="0">
                  <a:ln>
                    <a:noFill/>
                  </a:ln>
                  <a:solidFill>
                    <a:srgbClr val="9B0000"/>
                  </a:solidFill>
                  <a:effectLst/>
                  <a:uLnTx/>
                  <a:uFillTx/>
                  <a:latin typeface="Arial Black" panose="020B0A04020102020204" pitchFamily="34" charset="0"/>
                  <a:ea typeface="微软雅黑" panose="020B0503020204020204" pitchFamily="34" charset="-122"/>
                </a:endParaRPr>
              </a:p>
            </p:txBody>
          </p:sp>
          <p:sp>
            <p:nvSpPr>
              <p:cNvPr id="21" name="矩形 20"/>
              <p:cNvSpPr/>
              <p:nvPr/>
            </p:nvSpPr>
            <p:spPr>
              <a:xfrm>
                <a:off x="3909356" y="3203903"/>
                <a:ext cx="828000" cy="828000"/>
              </a:xfrm>
              <a:prstGeom prst="rect">
                <a:avLst/>
              </a:prstGeom>
              <a:noFill/>
              <a:ln w="28575" cap="flat" cmpd="sng" algn="ctr">
                <a:solidFill>
                  <a:srgbClr val="9B0000"/>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ysClr val="window" lastClr="FFFFFF"/>
                  </a:solidFill>
                  <a:effectLst/>
                  <a:uLnTx/>
                  <a:uFillTx/>
                  <a:latin typeface="Verdana" panose="020B0604030504040204"/>
                  <a:ea typeface="微软雅黑" panose="020B0503020204020204" pitchFamily="34" charset="-122"/>
                </a:endParaRPr>
              </a:p>
            </p:txBody>
          </p:sp>
        </p:grpSp>
      </p:grpSp>
      <p:grpSp>
        <p:nvGrpSpPr>
          <p:cNvPr id="24" name="组合 23"/>
          <p:cNvGrpSpPr/>
          <p:nvPr/>
        </p:nvGrpSpPr>
        <p:grpSpPr>
          <a:xfrm>
            <a:off x="2816384" y="2447510"/>
            <a:ext cx="5998432" cy="848370"/>
            <a:chOff x="3873413" y="3203903"/>
            <a:chExt cx="5998432" cy="848370"/>
          </a:xfrm>
        </p:grpSpPr>
        <p:grpSp>
          <p:nvGrpSpPr>
            <p:cNvPr id="25" name="组合 24"/>
            <p:cNvGrpSpPr/>
            <p:nvPr/>
          </p:nvGrpSpPr>
          <p:grpSpPr>
            <a:xfrm>
              <a:off x="5737029" y="3216018"/>
              <a:ext cx="4134816" cy="836255"/>
              <a:chOff x="5642959" y="3555392"/>
              <a:chExt cx="4134816" cy="836255"/>
            </a:xfrm>
          </p:grpSpPr>
          <p:sp>
            <p:nvSpPr>
              <p:cNvPr id="29" name="文本框 54"/>
              <p:cNvSpPr txBox="1"/>
              <p:nvPr/>
            </p:nvSpPr>
            <p:spPr>
              <a:xfrm>
                <a:off x="5642959" y="355539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等离子体辅助抛光</a:t>
                </a:r>
                <a:r>
                  <a:rPr lang="en-US" altLang="zh-CN" sz="2800" b="1" dirty="0">
                    <a:solidFill>
                      <a:srgbClr val="E4A4A4"/>
                    </a:solidFill>
                    <a:latin typeface="Arial Black" panose="020B0A04020102020204" pitchFamily="34" charset="0"/>
                    <a:ea typeface="微软雅黑" panose="020B0503020204020204" pitchFamily="34" charset="-122"/>
                  </a:rPr>
                  <a:t>(PAP)</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0" name="文本框 55"/>
              <p:cNvSpPr txBox="1"/>
              <p:nvPr/>
            </p:nvSpPr>
            <p:spPr>
              <a:xfrm>
                <a:off x="5642959" y="4022315"/>
                <a:ext cx="2849545"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Plasma-Assisted Polishing</a:t>
                </a:r>
                <a:endParaRPr kumimoji="0" lang="zh-CN" altLang="en-US" b="0" i="0" u="none" strike="noStrike" kern="1200" cap="none" spc="0" normalizeH="0" baseline="0" noProof="0" dirty="0">
                  <a:ln>
                    <a:noFill/>
                  </a:ln>
                  <a:solidFill>
                    <a:srgbClr val="E4A4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3873413" y="3203903"/>
              <a:ext cx="899886" cy="828000"/>
              <a:chOff x="3873413" y="3203903"/>
              <a:chExt cx="899886" cy="828000"/>
            </a:xfrm>
          </p:grpSpPr>
          <p:sp>
            <p:nvSpPr>
              <p:cNvPr id="27" name="文本框 56"/>
              <p:cNvSpPr txBox="1"/>
              <p:nvPr/>
            </p:nvSpPr>
            <p:spPr>
              <a:xfrm>
                <a:off x="3873413" y="3260932"/>
                <a:ext cx="89988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rPr>
                  <a:t>02</a:t>
                </a:r>
                <a:endParaRPr kumimoji="0" lang="zh-CN" altLang="en-US" sz="4000" b="1" i="0" u="none" strike="noStrike" kern="1200" cap="none" spc="0" normalizeH="0" baseline="0" noProof="0" dirty="0">
                  <a:ln>
                    <a:noFill/>
                  </a:ln>
                  <a:solidFill>
                    <a:srgbClr val="E4A4A4"/>
                  </a:solidFill>
                  <a:effectLst/>
                  <a:uLnTx/>
                  <a:uFillTx/>
                  <a:latin typeface="Arial Black" panose="020B0A04020102020204" pitchFamily="34" charset="0"/>
                  <a:ea typeface="微软雅黑" panose="020B0503020204020204" pitchFamily="34" charset="-122"/>
                </a:endParaRPr>
              </a:p>
            </p:txBody>
          </p:sp>
          <p:sp>
            <p:nvSpPr>
              <p:cNvPr id="28" name="矩形 27"/>
              <p:cNvSpPr/>
              <p:nvPr/>
            </p:nvSpPr>
            <p:spPr>
              <a:xfrm>
                <a:off x="3909356" y="3203903"/>
                <a:ext cx="828000" cy="828000"/>
              </a:xfrm>
              <a:prstGeom prst="rect">
                <a:avLst/>
              </a:prstGeom>
              <a:noFill/>
              <a:ln w="19050" cap="flat" cmpd="sng" algn="ctr">
                <a:solidFill>
                  <a:schemeClr val="tx1">
                    <a:lumMod val="65000"/>
                    <a:lumOff val="35000"/>
                  </a:scheme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rgbClr val="E4A4A4"/>
                  </a:solidFill>
                  <a:effectLst/>
                  <a:uLnTx/>
                  <a:uFillTx/>
                  <a:latin typeface="Verdana" panose="020B0604030504040204"/>
                  <a:ea typeface="微软雅黑" panose="020B0503020204020204" pitchFamily="34" charset="-122"/>
                </a:endParaRPr>
              </a:p>
            </p:txBody>
          </p:sp>
        </p:grpSp>
      </p:grpSp>
      <p:sp>
        <p:nvSpPr>
          <p:cNvPr id="31"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zh-CN" altLang="en-US" sz="3000" dirty="0">
                <a:solidFill>
                  <a:srgbClr val="9B0000"/>
                </a:solidFill>
                <a:latin typeface="Arial Black" panose="020B0A04020102020204" pitchFamily="34" charset="0"/>
                <a:ea typeface="微软雅黑" panose="020B0503020204020204" pitchFamily="34" charset="-122"/>
              </a:rPr>
              <a:t>目录</a:t>
            </a:r>
          </a:p>
        </p:txBody>
      </p:sp>
      <p:sp>
        <p:nvSpPr>
          <p:cNvPr id="37" name="文本框 54"/>
          <p:cNvSpPr txBox="1"/>
          <p:nvPr/>
        </p:nvSpPr>
        <p:spPr>
          <a:xfrm>
            <a:off x="4680000" y="3585628"/>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离子束抛光</a:t>
            </a:r>
            <a:r>
              <a:rPr lang="en-US" altLang="zh-CN" sz="2800" b="1" dirty="0">
                <a:solidFill>
                  <a:srgbClr val="E4A4A4"/>
                </a:solidFill>
                <a:latin typeface="Arial Black" panose="020B0A04020102020204" pitchFamily="34" charset="0"/>
                <a:ea typeface="微软雅黑" panose="020B0503020204020204" pitchFamily="34" charset="-122"/>
              </a:rPr>
              <a:t>(IBF)</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
        <p:nvSpPr>
          <p:cNvPr id="32" name="文本框 54"/>
          <p:cNvSpPr txBox="1"/>
          <p:nvPr/>
        </p:nvSpPr>
        <p:spPr>
          <a:xfrm>
            <a:off x="4680000" y="4726032"/>
            <a:ext cx="4134816"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E4A4A4"/>
                </a:solidFill>
                <a:latin typeface="Arial Black" panose="020B0A04020102020204" pitchFamily="34" charset="0"/>
                <a:ea typeface="微软雅黑" panose="020B0503020204020204" pitchFamily="34" charset="-122"/>
              </a:rPr>
              <a:t>方法对比与展望</a:t>
            </a:r>
            <a:endParaRPr kumimoji="0" lang="zh-CN" altLang="en-US" sz="2800" b="1" i="0" u="none" strike="noStrike" kern="1200" cap="none" spc="0" normalizeH="0" baseline="0" noProof="0" dirty="0">
              <a:ln>
                <a:noFill/>
              </a:ln>
              <a:solidFill>
                <a:srgbClr val="E4A4A4"/>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01 </a:t>
            </a:r>
            <a:r>
              <a:rPr lang="zh-CN" altLang="en-US" sz="3000" dirty="0">
                <a:solidFill>
                  <a:srgbClr val="9B0000"/>
                </a:solidFill>
                <a:latin typeface="Arial Black" panose="020B0A04020102020204" pitchFamily="34" charset="0"/>
                <a:ea typeface="微软雅黑" panose="020B0503020204020204" pitchFamily="34" charset="-122"/>
              </a:rPr>
              <a:t>研究背景与意义</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2" name="箭头: 右 1"/>
          <p:cNvSpPr/>
          <p:nvPr/>
        </p:nvSpPr>
        <p:spPr>
          <a:xfrm>
            <a:off x="588788" y="4334005"/>
            <a:ext cx="10634533" cy="1691014"/>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26088" y="4887124"/>
            <a:ext cx="8379912"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3200" b="1" dirty="0">
                <a:ln w="9525">
                  <a:solidFill>
                    <a:sysClr val="windowText" lastClr="000000"/>
                  </a:solidFill>
                  <a:prstDash val="solid"/>
                </a:ln>
                <a:effectLst>
                  <a:outerShdw blurRad="12700" dist="38100" dir="2700000" algn="tl" rotWithShape="0">
                    <a:schemeClr val="bg1">
                      <a:lumMod val="50000"/>
                    </a:schemeClr>
                  </a:outerShdw>
                </a:effectLst>
              </a:rPr>
              <a:t>现代技术的发展对光学元件表面要求愈发提高</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t="14555" b="14555"/>
          <a:stretch>
            <a:fillRect/>
          </a:stretch>
        </p:blipFill>
        <p:spPr>
          <a:xfrm>
            <a:off x="8001000" y="1897693"/>
            <a:ext cx="3810000" cy="214312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rcRect l="206" r="206"/>
          <a:stretch>
            <a:fillRect/>
          </a:stretch>
        </p:blipFill>
        <p:spPr>
          <a:xfrm>
            <a:off x="381000" y="1897693"/>
            <a:ext cx="3810000" cy="2143125"/>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t="18713" b="18713"/>
          <a:stretch>
            <a:fillRect/>
          </a:stretch>
        </p:blipFill>
        <p:spPr>
          <a:xfrm>
            <a:off x="4191000" y="1897693"/>
            <a:ext cx="3810000" cy="2143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01</a:t>
            </a:r>
            <a:r>
              <a:rPr lang="zh-CN" altLang="en-US" sz="3000" dirty="0">
                <a:solidFill>
                  <a:srgbClr val="9B0000"/>
                </a:solidFill>
                <a:latin typeface="Arial Black" panose="020B0A04020102020204" pitchFamily="34" charset="0"/>
                <a:ea typeface="微软雅黑" panose="020B0503020204020204" pitchFamily="34" charset="-122"/>
              </a:rPr>
              <a:t>四个发展纪元</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4" name="矩形: 圆角 3"/>
          <p:cNvSpPr/>
          <p:nvPr/>
        </p:nvSpPr>
        <p:spPr>
          <a:xfrm>
            <a:off x="1005840" y="967424"/>
            <a:ext cx="3528838" cy="1981049"/>
          </a:xfrm>
          <a:prstGeom prst="roundRect">
            <a:avLst/>
          </a:prstGeom>
          <a:noFill/>
          <a:ln w="38100">
            <a:solidFill>
              <a:srgbClr val="9B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4"/>
          <p:cNvSpPr/>
          <p:nvPr/>
        </p:nvSpPr>
        <p:spPr>
          <a:xfrm>
            <a:off x="7947815" y="967423"/>
            <a:ext cx="3528838" cy="1981049"/>
          </a:xfrm>
          <a:prstGeom prst="roundRect">
            <a:avLst/>
          </a:prstGeom>
          <a:noFill/>
          <a:ln w="38100">
            <a:solidFill>
              <a:srgbClr val="9B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1005840" y="3909527"/>
            <a:ext cx="3528838" cy="1981049"/>
          </a:xfrm>
          <a:prstGeom prst="roundRect">
            <a:avLst/>
          </a:prstGeom>
          <a:noFill/>
          <a:ln w="38100">
            <a:solidFill>
              <a:srgbClr val="9B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7947815" y="3909527"/>
            <a:ext cx="3528838" cy="1981049"/>
          </a:xfrm>
          <a:prstGeom prst="roundRect">
            <a:avLst/>
          </a:prstGeom>
          <a:noFill/>
          <a:ln w="38100">
            <a:solidFill>
              <a:srgbClr val="9B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5047835" y="2476744"/>
            <a:ext cx="2386822" cy="2061881"/>
          </a:xfrm>
          <a:prstGeom prst="roundRect">
            <a:avLst/>
          </a:prstGeom>
          <a:noFill/>
          <a:ln w="38100">
            <a:solidFill>
              <a:srgbClr val="9B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p:cNvSpPr/>
          <p:nvPr/>
        </p:nvSpPr>
        <p:spPr>
          <a:xfrm>
            <a:off x="4889241" y="1548882"/>
            <a:ext cx="2631232"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p:cNvSpPr/>
          <p:nvPr/>
        </p:nvSpPr>
        <p:spPr>
          <a:xfrm rot="5400000">
            <a:off x="9515761" y="3335226"/>
            <a:ext cx="601978"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p:cNvSpPr/>
          <p:nvPr/>
        </p:nvSpPr>
        <p:spPr>
          <a:xfrm rot="10800000">
            <a:off x="4889241" y="5278940"/>
            <a:ext cx="2631232"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 name="文本框 1"/>
              <p:cNvSpPr txBox="1"/>
              <p:nvPr/>
            </p:nvSpPr>
            <p:spPr>
              <a:xfrm>
                <a:off x="5176083" y="2651564"/>
                <a:ext cx="2130327" cy="715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𝑎</m:t>
                          </m:r>
                        </m:sub>
                      </m:sSub>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𝐿</m:t>
                          </m:r>
                        </m:den>
                      </m:f>
                      <m:nary>
                        <m:naryPr>
                          <m:ctrlPr>
                            <a:rPr lang="en-US" altLang="zh-CN" i="1">
                              <a:latin typeface="Cambria Math" panose="02040503050406030204" pitchFamily="18" charset="0"/>
                            </a:rPr>
                          </m:ctrlPr>
                        </m:naryPr>
                        <m:sub>
                          <m:r>
                            <a:rPr lang="en-US" altLang="zh-CN" i="1">
                              <a:latin typeface="Cambria Math" panose="02040503050406030204" pitchFamily="18" charset="0"/>
                            </a:rPr>
                            <m:t>0</m:t>
                          </m:r>
                        </m:sub>
                        <m:sup>
                          <m:r>
                            <a:rPr lang="en-US" altLang="zh-CN" i="1">
                              <a:latin typeface="Cambria Math" panose="02040503050406030204" pitchFamily="18" charset="0"/>
                            </a:rPr>
                            <m:t>𝐿</m:t>
                          </m:r>
                        </m:sup>
                        <m:e>
                          <m:r>
                            <a:rPr lang="en-US" altLang="zh-CN" i="1">
                              <a:latin typeface="Cambria Math" panose="02040503050406030204" pitchFamily="18" charset="0"/>
                            </a:rPr>
                            <m:t>|</m:t>
                          </m:r>
                          <m:r>
                            <a:rPr lang="en-US" altLang="zh-CN" i="1">
                              <a:latin typeface="Cambria Math" panose="02040503050406030204" pitchFamily="18" charset="0"/>
                            </a:rPr>
                            <m:t>𝑍</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d>
                          <m:r>
                            <a:rPr lang="en-US" altLang="zh-CN" i="1">
                              <a:latin typeface="Cambria Math" panose="02040503050406030204" pitchFamily="18" charset="0"/>
                            </a:rPr>
                            <m:t>|</m:t>
                          </m:r>
                          <m:r>
                            <a:rPr lang="en-US" altLang="zh-CN" i="1">
                              <a:latin typeface="Cambria Math" panose="02040503050406030204" pitchFamily="18" charset="0"/>
                            </a:rPr>
                            <m:t>𝑑𝑥</m:t>
                          </m:r>
                        </m:e>
                      </m:nary>
                    </m:oMath>
                  </m:oMathPara>
                </a14:m>
                <a:endParaRPr lang="zh-CN" altLang="en-US" dirty="0"/>
              </a:p>
            </p:txBody>
          </p:sp>
        </mc:Choice>
        <mc:Fallback xmlns="">
          <p:sp>
            <p:nvSpPr>
              <p:cNvPr id="2" name="文本框 1"/>
              <p:cNvSpPr txBox="1">
                <a:spLocks noRot="1" noChangeAspect="1" noMove="1" noResize="1" noEditPoints="1" noAdjustHandles="1" noChangeArrowheads="1" noChangeShapeType="1" noTextEdit="1"/>
              </p:cNvSpPr>
              <p:nvPr/>
            </p:nvSpPr>
            <p:spPr>
              <a:xfrm>
                <a:off x="5176083" y="2651564"/>
                <a:ext cx="2130327" cy="715260"/>
              </a:xfrm>
              <a:prstGeom prst="rect">
                <a:avLst/>
              </a:prstGeom>
              <a:blipFill rotWithShape="1">
                <a:blip r:embed="rId3"/>
                <a:stretch>
                  <a:fillRect l="-9" t="-61" r="5" b="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5066885" y="3366824"/>
                <a:ext cx="2386822" cy="8729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𝑞</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𝐿</m:t>
                                  </m:r>
                                </m:den>
                              </m:f>
                              <m:nary>
                                <m:naryPr>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𝐿</m:t>
                                  </m:r>
                                </m:sup>
                                <m:e>
                                  <m:r>
                                    <a:rPr lang="en-US" altLang="zh-CN" b="0" i="1" smtClean="0">
                                      <a:latin typeface="Cambria Math" panose="02040503050406030204" pitchFamily="18" charset="0"/>
                                    </a:rPr>
                                    <m:t>𝑍</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𝑑𝑥</m:t>
                                  </m:r>
                                </m:e>
                              </m:nary>
                            </m:e>
                          </m:d>
                        </m:e>
                        <m:sup>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den>
                          </m:f>
                        </m:sup>
                      </m:sSup>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5066885" y="3366824"/>
                <a:ext cx="2386822" cy="872996"/>
              </a:xfrm>
              <a:prstGeom prst="rect">
                <a:avLst/>
              </a:prstGeom>
              <a:blipFill rotWithShape="1">
                <a:blip r:embed="rId4"/>
                <a:stretch>
                  <a:fillRect l="-9" t="-6" r="3" b="64"/>
                </a:stretch>
              </a:blipFill>
            </p:spPr>
            <p:txBody>
              <a:bodyPr/>
              <a:lstStyle/>
              <a:p>
                <a:r>
                  <a:rPr lang="zh-CN" altLang="en-US">
                    <a:noFill/>
                  </a:rPr>
                  <a:t> </a:t>
                </a:r>
              </a:p>
            </p:txBody>
          </p:sp>
        </mc:Fallback>
      </mc:AlternateContent>
      <p:sp>
        <p:nvSpPr>
          <p:cNvPr id="10" name="文本框 9"/>
          <p:cNvSpPr txBox="1"/>
          <p:nvPr/>
        </p:nvSpPr>
        <p:spPr>
          <a:xfrm>
            <a:off x="1086625" y="1005175"/>
            <a:ext cx="3367268"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Era without roughness standard</a:t>
            </a:r>
            <a:endParaRPr lang="zh-CN" altLang="en-US" b="1" dirty="0">
              <a:ln w="0"/>
              <a:gradFill>
                <a:gsLst>
                  <a:gs pos="21000">
                    <a:srgbClr val="53575C"/>
                  </a:gs>
                  <a:gs pos="88000">
                    <a:srgbClr val="C5C7CA"/>
                  </a:gs>
                </a:gsLst>
                <a:lin ang="5400000"/>
              </a:gradFill>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443" t="16970" r="443" b="15250"/>
          <a:stretch>
            <a:fillRect/>
          </a:stretch>
        </p:blipFill>
        <p:spPr>
          <a:xfrm>
            <a:off x="1324925" y="1402130"/>
            <a:ext cx="1254861" cy="1512107"/>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3637" t="-361" r="20566" b="-7034"/>
          <a:stretch>
            <a:fillRect/>
          </a:stretch>
        </p:blipFill>
        <p:spPr>
          <a:xfrm>
            <a:off x="2772920" y="1362288"/>
            <a:ext cx="1492451" cy="1630708"/>
          </a:xfrm>
          <a:prstGeom prst="rect">
            <a:avLst/>
          </a:prstGeom>
        </p:spPr>
      </p:pic>
      <p:sp>
        <p:nvSpPr>
          <p:cNvPr id="18" name="文本框 17"/>
          <p:cNvSpPr txBox="1"/>
          <p:nvPr/>
        </p:nvSpPr>
        <p:spPr>
          <a:xfrm>
            <a:off x="8658101" y="1005175"/>
            <a:ext cx="212975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Sub-micro scale era</a:t>
            </a:r>
            <a:endParaRPr lang="zh-CN" altLang="en-US" b="1" dirty="0">
              <a:ln w="0"/>
              <a:gradFill>
                <a:gsLst>
                  <a:gs pos="21000">
                    <a:srgbClr val="53575C"/>
                  </a:gs>
                  <a:gs pos="88000">
                    <a:srgbClr val="C5C7CA"/>
                  </a:gs>
                </a:gsLst>
                <a:lin ang="5400000"/>
              </a:gradFill>
            </a:endParaRPr>
          </a:p>
        </p:txBody>
      </p:sp>
      <p:cxnSp>
        <p:nvCxnSpPr>
          <p:cNvPr id="20" name="直接箭头连接符 19"/>
          <p:cNvCxnSpPr>
            <a:stCxn id="9" idx="1"/>
            <a:endCxn id="4" idx="3"/>
          </p:cNvCxnSpPr>
          <p:nvPr/>
        </p:nvCxnSpPr>
        <p:spPr>
          <a:xfrm flipH="1" flipV="1">
            <a:off x="4534678" y="1957949"/>
            <a:ext cx="513157" cy="1549736"/>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9" idx="1"/>
            <a:endCxn id="7" idx="3"/>
          </p:cNvCxnSpPr>
          <p:nvPr/>
        </p:nvCxnSpPr>
        <p:spPr>
          <a:xfrm flipH="1">
            <a:off x="4534678" y="3507685"/>
            <a:ext cx="513157" cy="1392367"/>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endCxn id="5" idx="1"/>
          </p:cNvCxnSpPr>
          <p:nvPr/>
        </p:nvCxnSpPr>
        <p:spPr>
          <a:xfrm flipV="1">
            <a:off x="7444183" y="1957948"/>
            <a:ext cx="503632" cy="1533229"/>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endCxn id="8" idx="1"/>
          </p:cNvCxnSpPr>
          <p:nvPr/>
        </p:nvCxnSpPr>
        <p:spPr>
          <a:xfrm>
            <a:off x="7444183" y="3491177"/>
            <a:ext cx="503632" cy="1408875"/>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7"/>
          <a:srcRect l="4013" r="4013"/>
          <a:stretch>
            <a:fillRect/>
          </a:stretch>
        </p:blipFill>
        <p:spPr>
          <a:xfrm>
            <a:off x="9748072" y="1548185"/>
            <a:ext cx="1703484" cy="1071563"/>
          </a:xfrm>
          <a:prstGeom prst="rect">
            <a:avLst/>
          </a:prstGeom>
        </p:spPr>
      </p:pic>
      <p:pic>
        <p:nvPicPr>
          <p:cNvPr id="38" name="图片 37"/>
          <p:cNvPicPr>
            <a:picLocks noChangeAspect="1"/>
          </p:cNvPicPr>
          <p:nvPr/>
        </p:nvPicPr>
        <p:blipFill>
          <a:blip r:embed="rId8"/>
          <a:srcRect t="49" b="49"/>
          <a:stretch>
            <a:fillRect/>
          </a:stretch>
        </p:blipFill>
        <p:spPr>
          <a:xfrm>
            <a:off x="8019491" y="1548882"/>
            <a:ext cx="1703484" cy="1071563"/>
          </a:xfrm>
          <a:prstGeom prst="rect">
            <a:avLst/>
          </a:prstGeom>
        </p:spPr>
      </p:pic>
      <p:sp>
        <p:nvSpPr>
          <p:cNvPr id="39" name="文本框 38"/>
          <p:cNvSpPr txBox="1"/>
          <p:nvPr/>
        </p:nvSpPr>
        <p:spPr>
          <a:xfrm>
            <a:off x="8615303" y="3952762"/>
            <a:ext cx="219387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Nanometer scale era</a:t>
            </a:r>
            <a:endParaRPr lang="zh-CN" altLang="en-US" b="1" dirty="0">
              <a:ln w="0"/>
              <a:gradFill>
                <a:gsLst>
                  <a:gs pos="21000">
                    <a:srgbClr val="53575C"/>
                  </a:gs>
                  <a:gs pos="88000">
                    <a:srgbClr val="C5C7CA"/>
                  </a:gs>
                </a:gsLst>
                <a:lin ang="5400000"/>
              </a:gradFill>
            </a:endParaRPr>
          </a:p>
        </p:txBody>
      </p:sp>
      <p:sp>
        <p:nvSpPr>
          <p:cNvPr id="40" name="文本框 39"/>
          <p:cNvSpPr txBox="1"/>
          <p:nvPr/>
        </p:nvSpPr>
        <p:spPr>
          <a:xfrm>
            <a:off x="2257936" y="3952762"/>
            <a:ext cx="102464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ACS era</a:t>
            </a:r>
            <a:endParaRPr lang="zh-CN" altLang="en-US" b="1" dirty="0">
              <a:ln w="0"/>
              <a:gradFill>
                <a:gsLst>
                  <a:gs pos="21000">
                    <a:srgbClr val="53575C"/>
                  </a:gs>
                  <a:gs pos="88000">
                    <a:srgbClr val="C5C7CA"/>
                  </a:gs>
                </a:gsLst>
                <a:lin ang="5400000"/>
              </a:gradFill>
            </a:endParaRPr>
          </a:p>
        </p:txBody>
      </p:sp>
      <p:sp>
        <p:nvSpPr>
          <p:cNvPr id="41" name="文本框 40"/>
          <p:cNvSpPr txBox="1"/>
          <p:nvPr/>
        </p:nvSpPr>
        <p:spPr>
          <a:xfrm>
            <a:off x="8166156" y="4322094"/>
            <a:ext cx="3010761" cy="1477328"/>
          </a:xfrm>
          <a:prstGeom prst="rect">
            <a:avLst/>
          </a:prstGeom>
          <a:noFill/>
        </p:spPr>
        <p:txBody>
          <a:bodyPr wrap="none" rtlCol="0">
            <a:spAutoFit/>
          </a:bodyPr>
          <a:lstStyle/>
          <a:p>
            <a:pPr>
              <a:spcAft>
                <a:spcPts val="600"/>
              </a:spcAft>
            </a:pPr>
            <a:r>
              <a:rPr lang="en-US" altLang="zh-CN" sz="1400" dirty="0"/>
              <a:t>CMP</a:t>
            </a:r>
            <a:r>
              <a:rPr lang="zh-CN" altLang="en-US" sz="1400" dirty="0"/>
              <a:t>：</a:t>
            </a:r>
            <a:r>
              <a:rPr lang="en-US" altLang="zh-CN" sz="1400" dirty="0"/>
              <a:t>Chemical mechanical polishing</a:t>
            </a:r>
          </a:p>
          <a:p>
            <a:pPr>
              <a:spcAft>
                <a:spcPts val="600"/>
              </a:spcAft>
            </a:pPr>
            <a:r>
              <a:rPr lang="en-US" altLang="zh-CN" sz="1400" dirty="0"/>
              <a:t>IBF</a:t>
            </a:r>
            <a:r>
              <a:rPr lang="zh-CN" altLang="en-US" sz="1400" dirty="0"/>
              <a:t>：</a:t>
            </a:r>
            <a:r>
              <a:rPr lang="en-US" altLang="zh-CN" sz="1400" dirty="0"/>
              <a:t>Ion beam figuring</a:t>
            </a:r>
          </a:p>
          <a:p>
            <a:pPr>
              <a:spcAft>
                <a:spcPts val="600"/>
              </a:spcAft>
            </a:pPr>
            <a:r>
              <a:rPr lang="en-US" altLang="zh-CN" sz="1400" dirty="0"/>
              <a:t>MRF</a:t>
            </a:r>
            <a:r>
              <a:rPr lang="zh-CN" altLang="en-US" sz="1400" dirty="0"/>
              <a:t>：</a:t>
            </a:r>
            <a:r>
              <a:rPr lang="en-US" altLang="zh-CN" sz="1400" dirty="0"/>
              <a:t>Magnetorheological finishing</a:t>
            </a:r>
          </a:p>
          <a:p>
            <a:pPr>
              <a:spcAft>
                <a:spcPts val="600"/>
              </a:spcAft>
            </a:pPr>
            <a:r>
              <a:rPr lang="en-US" altLang="zh-CN" sz="1400" dirty="0"/>
              <a:t>FJP</a:t>
            </a:r>
            <a:r>
              <a:rPr lang="zh-CN" altLang="en-US" sz="1400" dirty="0"/>
              <a:t>：</a:t>
            </a:r>
            <a:r>
              <a:rPr lang="en-US" altLang="zh-CN" sz="1400" dirty="0"/>
              <a:t>Fluid jet polishing</a:t>
            </a:r>
          </a:p>
          <a:p>
            <a:pPr>
              <a:spcAft>
                <a:spcPts val="600"/>
              </a:spcAft>
            </a:pPr>
            <a:r>
              <a:rPr lang="en-US" altLang="zh-CN" sz="1400" dirty="0"/>
              <a:t>BP</a:t>
            </a:r>
            <a:r>
              <a:rPr lang="zh-CN" altLang="en-US" sz="1400" dirty="0"/>
              <a:t>：</a:t>
            </a:r>
            <a:r>
              <a:rPr lang="en-US" altLang="zh-CN" sz="1400" dirty="0"/>
              <a:t>Bonnet polishing</a:t>
            </a:r>
            <a:endParaRPr lang="zh-CN" altLang="en-US" sz="1400" dirty="0"/>
          </a:p>
        </p:txBody>
      </p:sp>
      <p:grpSp>
        <p:nvGrpSpPr>
          <p:cNvPr id="45" name="组合 44"/>
          <p:cNvGrpSpPr/>
          <p:nvPr/>
        </p:nvGrpSpPr>
        <p:grpSpPr>
          <a:xfrm>
            <a:off x="1433645" y="4403192"/>
            <a:ext cx="2651743" cy="1414687"/>
            <a:chOff x="1447919" y="4384736"/>
            <a:chExt cx="2651743" cy="1105408"/>
          </a:xfrm>
        </p:grpSpPr>
        <p:sp>
          <p:nvSpPr>
            <p:cNvPr id="42" name="文本框 41"/>
            <p:cNvSpPr txBox="1"/>
            <p:nvPr/>
          </p:nvSpPr>
          <p:spPr>
            <a:xfrm>
              <a:off x="1480483" y="4384736"/>
              <a:ext cx="2579552" cy="307777"/>
            </a:xfrm>
            <a:prstGeom prst="rect">
              <a:avLst/>
            </a:prstGeom>
            <a:noFill/>
          </p:spPr>
          <p:txBody>
            <a:bodyPr wrap="none" rtlCol="0">
              <a:spAutoFit/>
            </a:bodyPr>
            <a:lstStyle/>
            <a:p>
              <a:pPr algn="ctr">
                <a:spcAft>
                  <a:spcPts val="600"/>
                </a:spcAft>
              </a:pPr>
              <a:r>
                <a:rPr lang="en-US" altLang="zh-CN" sz="1400" dirty="0"/>
                <a:t>EEM</a:t>
              </a:r>
              <a:r>
                <a:rPr lang="zh-CN" altLang="en-US" sz="1400" dirty="0"/>
                <a:t>：</a:t>
              </a:r>
              <a:r>
                <a:rPr lang="en-US" altLang="zh-CN" sz="1400" dirty="0" err="1"/>
                <a:t>Elastice</a:t>
              </a:r>
              <a:r>
                <a:rPr lang="en-US" altLang="zh-CN" sz="1400" dirty="0"/>
                <a:t> mission </a:t>
              </a:r>
              <a:r>
                <a:rPr lang="en-US" altLang="zh-CN" sz="1400" dirty="0" err="1"/>
                <a:t>maching</a:t>
              </a:r>
              <a:endParaRPr lang="en-US" altLang="zh-CN" sz="1400" dirty="0"/>
            </a:p>
          </p:txBody>
        </p:sp>
        <p:sp>
          <p:nvSpPr>
            <p:cNvPr id="43" name="文本框 42"/>
            <p:cNvSpPr txBox="1"/>
            <p:nvPr/>
          </p:nvSpPr>
          <p:spPr>
            <a:xfrm>
              <a:off x="1447919" y="4781934"/>
              <a:ext cx="2634054" cy="307777"/>
            </a:xfrm>
            <a:prstGeom prst="rect">
              <a:avLst/>
            </a:prstGeom>
            <a:noFill/>
          </p:spPr>
          <p:txBody>
            <a:bodyPr wrap="none" rtlCol="0">
              <a:spAutoFit/>
            </a:bodyPr>
            <a:lstStyle/>
            <a:p>
              <a:pPr algn="ctr">
                <a:spcAft>
                  <a:spcPts val="600"/>
                </a:spcAft>
              </a:pPr>
              <a:r>
                <a:rPr lang="en-US" altLang="zh-CN" sz="1400" dirty="0"/>
                <a:t>CARE</a:t>
              </a:r>
              <a:r>
                <a:rPr lang="zh-CN" altLang="en-US" sz="1400" dirty="0"/>
                <a:t>：</a:t>
              </a:r>
              <a:r>
                <a:rPr lang="en-US" altLang="zh-CN" sz="1400" dirty="0"/>
                <a:t>Catalyst-referred etching</a:t>
              </a:r>
            </a:p>
          </p:txBody>
        </p:sp>
        <p:sp>
          <p:nvSpPr>
            <p:cNvPr id="44" name="文本框 43"/>
            <p:cNvSpPr txBox="1"/>
            <p:nvPr/>
          </p:nvSpPr>
          <p:spPr>
            <a:xfrm>
              <a:off x="1480483" y="5182367"/>
              <a:ext cx="2619179" cy="307777"/>
            </a:xfrm>
            <a:prstGeom prst="rect">
              <a:avLst/>
            </a:prstGeom>
            <a:noFill/>
          </p:spPr>
          <p:txBody>
            <a:bodyPr wrap="none" rtlCol="0">
              <a:spAutoFit/>
            </a:bodyPr>
            <a:lstStyle/>
            <a:p>
              <a:pPr algn="ctr">
                <a:spcAft>
                  <a:spcPts val="600"/>
                </a:spcAft>
              </a:pPr>
              <a:r>
                <a:rPr lang="en-US" altLang="zh-CN" sz="1400" dirty="0"/>
                <a:t>PAP</a:t>
              </a:r>
              <a:r>
                <a:rPr lang="zh-CN" altLang="en-US" sz="1400" dirty="0"/>
                <a:t>：</a:t>
              </a:r>
              <a:r>
                <a:rPr lang="en-US" altLang="zh-CN" sz="1400" dirty="0"/>
                <a:t>Plasma-assisted polishing</a:t>
              </a:r>
            </a:p>
          </p:txBody>
        </p:sp>
      </p:grpSp>
      <p:sp>
        <p:nvSpPr>
          <p:cNvPr id="46" name="矩形 45"/>
          <p:cNvSpPr/>
          <p:nvPr/>
        </p:nvSpPr>
        <p:spPr>
          <a:xfrm>
            <a:off x="0" y="6206290"/>
            <a:ext cx="4397828" cy="65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24816" y="6437775"/>
            <a:ext cx="4375794" cy="369332"/>
          </a:xfrm>
          <a:prstGeom prst="rect">
            <a:avLst/>
          </a:prstGeom>
          <a:noFill/>
        </p:spPr>
        <p:txBody>
          <a:bodyPr wrap="square">
            <a:spAutoFit/>
          </a:bodyPr>
          <a:lstStyle/>
          <a:p>
            <a:r>
              <a:rPr lang="en-US" altLang="zh-CN" dirty="0">
                <a:latin typeface="+mj-lt"/>
              </a:rPr>
              <a:t>[1] </a:t>
            </a:r>
            <a:r>
              <a:rPr lang="en-US" altLang="zh-CN" b="0" i="1" dirty="0">
                <a:effectLst/>
                <a:latin typeface="+mj-lt"/>
              </a:rPr>
              <a:t>Micromachines. </a:t>
            </a:r>
            <a:r>
              <a:rPr lang="en-US" altLang="zh-CN" i="0" dirty="0">
                <a:effectLst/>
                <a:latin typeface="+mj-lt"/>
              </a:rPr>
              <a:t>14</a:t>
            </a:r>
            <a:r>
              <a:rPr lang="en-US" altLang="zh-CN" b="0" i="0" dirty="0">
                <a:effectLst/>
                <a:latin typeface="+mj-lt"/>
              </a:rPr>
              <a:t>, 343(2023). </a:t>
            </a:r>
            <a:endParaRPr lang="zh-CN" altLang="en-US"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5247840"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01Nanometer scale era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2" name="矩形: 圆角 1"/>
          <p:cNvSpPr/>
          <p:nvPr/>
        </p:nvSpPr>
        <p:spPr>
          <a:xfrm>
            <a:off x="128587" y="942974"/>
            <a:ext cx="11934825" cy="5270647"/>
          </a:xfrm>
          <a:prstGeom prst="roundRect">
            <a:avLst/>
          </a:prstGeom>
          <a:noFill/>
          <a:ln w="38100">
            <a:solidFill>
              <a:srgbClr val="9B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581025" y="1187521"/>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882252" y="1318365"/>
            <a:ext cx="4036219" cy="369332"/>
          </a:xfrm>
          <a:prstGeom prst="rect">
            <a:avLst/>
          </a:prstGeom>
          <a:noFill/>
        </p:spPr>
        <p:txBody>
          <a:bodyPr wrap="square">
            <a:spAutoFit/>
          </a:bodyPr>
          <a:lstStyle/>
          <a:p>
            <a:pPr algn="ctr">
              <a:spcAft>
                <a:spcPts val="600"/>
              </a:spcAft>
            </a:pPr>
            <a:r>
              <a:rPr lang="en-US" altLang="zh-CN" sz="1800" dirty="0">
                <a:solidFill>
                  <a:schemeClr val="bg1"/>
                </a:solidFill>
              </a:rPr>
              <a:t>CMP</a:t>
            </a:r>
            <a:r>
              <a:rPr lang="zh-CN" altLang="en-US" sz="1800" dirty="0">
                <a:solidFill>
                  <a:schemeClr val="bg1"/>
                </a:solidFill>
              </a:rPr>
              <a:t>：</a:t>
            </a:r>
            <a:r>
              <a:rPr lang="en-US" altLang="zh-CN" sz="1800" dirty="0">
                <a:solidFill>
                  <a:schemeClr val="bg1"/>
                </a:solidFill>
              </a:rPr>
              <a:t>Chemical mechanical polishing</a:t>
            </a:r>
          </a:p>
        </p:txBody>
      </p:sp>
      <p:sp>
        <p:nvSpPr>
          <p:cNvPr id="10" name="矩形: 圆角 9"/>
          <p:cNvSpPr/>
          <p:nvPr/>
        </p:nvSpPr>
        <p:spPr>
          <a:xfrm>
            <a:off x="6972300" y="1187520"/>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945040" y="1306472"/>
            <a:ext cx="2693194" cy="369332"/>
          </a:xfrm>
          <a:prstGeom prst="rect">
            <a:avLst/>
          </a:prstGeom>
          <a:noFill/>
        </p:spPr>
        <p:txBody>
          <a:bodyPr wrap="square">
            <a:spAutoFit/>
          </a:bodyPr>
          <a:lstStyle/>
          <a:p>
            <a:pPr algn="ctr">
              <a:spcAft>
                <a:spcPts val="600"/>
              </a:spcAft>
            </a:pPr>
            <a:r>
              <a:rPr lang="en-US" altLang="zh-CN" sz="1800" dirty="0">
                <a:solidFill>
                  <a:schemeClr val="bg1"/>
                </a:solidFill>
              </a:rPr>
              <a:t>BP</a:t>
            </a:r>
            <a:r>
              <a:rPr lang="zh-CN" altLang="en-US" sz="1800" dirty="0">
                <a:solidFill>
                  <a:schemeClr val="bg1"/>
                </a:solidFill>
              </a:rPr>
              <a:t>：</a:t>
            </a:r>
            <a:r>
              <a:rPr lang="en-US" altLang="zh-CN" sz="1800" dirty="0">
                <a:solidFill>
                  <a:schemeClr val="bg1"/>
                </a:solidFill>
              </a:rPr>
              <a:t>Bonnet polishing</a:t>
            </a:r>
            <a:endParaRPr lang="zh-CN" altLang="en-US" sz="1800" dirty="0">
              <a:solidFill>
                <a:schemeClr val="bg1"/>
              </a:solidFill>
            </a:endParaRPr>
          </a:p>
        </p:txBody>
      </p:sp>
      <p:sp>
        <p:nvSpPr>
          <p:cNvPr id="16" name="文本框 15"/>
          <p:cNvSpPr txBox="1"/>
          <p:nvPr/>
        </p:nvSpPr>
        <p:spPr>
          <a:xfrm>
            <a:off x="5180993" y="3255129"/>
            <a:ext cx="1791307" cy="646331"/>
          </a:xfrm>
          <a:prstGeom prst="rect">
            <a:avLst/>
          </a:prstGeom>
          <a:noFill/>
        </p:spPr>
        <p:txBody>
          <a:bodyPr wrap="square" rtlCol="0">
            <a:spAutoFit/>
          </a:bodyPr>
          <a:lstStyle/>
          <a:p>
            <a:pPr algn="ctr"/>
            <a:r>
              <a:rPr lang="en-US" altLang="zh-CN" dirty="0"/>
              <a:t>Chemical modification</a:t>
            </a:r>
            <a:endParaRPr lang="zh-CN" altLang="en-US" dirty="0"/>
          </a:p>
        </p:txBody>
      </p:sp>
      <p:pic>
        <p:nvPicPr>
          <p:cNvPr id="18" name="图片 17"/>
          <p:cNvPicPr>
            <a:picLocks noChangeAspect="1"/>
          </p:cNvPicPr>
          <p:nvPr/>
        </p:nvPicPr>
        <p:blipFill>
          <a:blip r:embed="rId3"/>
          <a:stretch>
            <a:fillRect/>
          </a:stretch>
        </p:blipFill>
        <p:spPr>
          <a:xfrm>
            <a:off x="714048" y="2390105"/>
            <a:ext cx="4373767" cy="1591011"/>
          </a:xfrm>
          <a:prstGeom prst="rect">
            <a:avLst/>
          </a:prstGeom>
        </p:spPr>
      </p:pic>
      <p:sp>
        <p:nvSpPr>
          <p:cNvPr id="19" name="文本框 18"/>
          <p:cNvSpPr txBox="1"/>
          <p:nvPr/>
        </p:nvSpPr>
        <p:spPr>
          <a:xfrm flipH="1">
            <a:off x="1760023" y="1747578"/>
            <a:ext cx="2280673" cy="369332"/>
          </a:xfrm>
          <a:prstGeom prst="rect">
            <a:avLst/>
          </a:prstGeom>
          <a:noFill/>
        </p:spPr>
        <p:txBody>
          <a:bodyPr wrap="square" rtlCol="0">
            <a:spAutoFit/>
          </a:bodyPr>
          <a:lstStyle/>
          <a:p>
            <a:pPr algn="ctr"/>
            <a:r>
              <a:rPr lang="zh-CN" altLang="en-US" dirty="0">
                <a:solidFill>
                  <a:schemeClr val="bg1"/>
                </a:solidFill>
              </a:rPr>
              <a:t>化学反应</a:t>
            </a:r>
            <a:r>
              <a:rPr lang="en-US" altLang="zh-CN" dirty="0">
                <a:solidFill>
                  <a:schemeClr val="bg1"/>
                </a:solidFill>
              </a:rPr>
              <a:t>+</a:t>
            </a:r>
            <a:r>
              <a:rPr lang="zh-CN" altLang="en-US" dirty="0">
                <a:solidFill>
                  <a:schemeClr val="bg1"/>
                </a:solidFill>
              </a:rPr>
              <a:t>机械去除</a:t>
            </a:r>
          </a:p>
        </p:txBody>
      </p:sp>
      <p:sp>
        <p:nvSpPr>
          <p:cNvPr id="21" name="文本框 20"/>
          <p:cNvSpPr txBox="1"/>
          <p:nvPr/>
        </p:nvSpPr>
        <p:spPr>
          <a:xfrm>
            <a:off x="1221804" y="4680446"/>
            <a:ext cx="3249464" cy="369332"/>
          </a:xfrm>
          <a:prstGeom prst="rect">
            <a:avLst/>
          </a:prstGeom>
          <a:noFill/>
        </p:spPr>
        <p:txBody>
          <a:bodyPr wrap="square">
            <a:spAutoFit/>
          </a:bodyPr>
          <a:lstStyle/>
          <a:p>
            <a:pPr algn="ctr"/>
            <a:r>
              <a:rPr lang="zh-CN" altLang="en-US" dirty="0">
                <a:solidFill>
                  <a:schemeClr val="bg1"/>
                </a:solidFill>
              </a:rPr>
              <a:t>化学反应：研磨液的选择</a:t>
            </a:r>
            <a:endParaRPr lang="zh-CN" altLang="en-US" dirty="0"/>
          </a:p>
        </p:txBody>
      </p:sp>
      <p:sp>
        <p:nvSpPr>
          <p:cNvPr id="22" name="文本框 21"/>
          <p:cNvSpPr txBox="1"/>
          <p:nvPr/>
        </p:nvSpPr>
        <p:spPr>
          <a:xfrm>
            <a:off x="1221804" y="5138307"/>
            <a:ext cx="3249464" cy="369332"/>
          </a:xfrm>
          <a:prstGeom prst="rect">
            <a:avLst/>
          </a:prstGeom>
          <a:noFill/>
        </p:spPr>
        <p:txBody>
          <a:bodyPr wrap="square">
            <a:spAutoFit/>
          </a:bodyPr>
          <a:lstStyle/>
          <a:p>
            <a:pPr algn="ctr"/>
            <a:r>
              <a:rPr lang="zh-CN" altLang="en-US" dirty="0">
                <a:solidFill>
                  <a:schemeClr val="bg1"/>
                </a:solidFill>
              </a:rPr>
              <a:t>机械去除：压强控制</a:t>
            </a:r>
            <a:endParaRPr lang="zh-CN" altLang="en-US" dirty="0"/>
          </a:p>
        </p:txBody>
      </p:sp>
      <p:sp>
        <p:nvSpPr>
          <p:cNvPr id="4" name="文本框 3"/>
          <p:cNvSpPr txBox="1"/>
          <p:nvPr/>
        </p:nvSpPr>
        <p:spPr>
          <a:xfrm>
            <a:off x="949639" y="3976493"/>
            <a:ext cx="3901440" cy="369332"/>
          </a:xfrm>
          <a:prstGeom prst="rect">
            <a:avLst/>
          </a:prstGeom>
          <a:noFill/>
        </p:spPr>
        <p:txBody>
          <a:bodyPr wrap="square" rtlCol="0">
            <a:spAutoFit/>
          </a:bodyPr>
          <a:lstStyle/>
          <a:p>
            <a:pPr algn="ctr"/>
            <a:r>
              <a:rPr lang="en-US" altLang="zh-CN" i="1" dirty="0">
                <a:solidFill>
                  <a:schemeClr val="bg1"/>
                </a:solidFill>
              </a:rPr>
              <a:t>J. Manuf. Sci. Eng</a:t>
            </a:r>
            <a:r>
              <a:rPr lang="en-US" altLang="zh-CN" dirty="0">
                <a:solidFill>
                  <a:schemeClr val="bg1"/>
                </a:solidFill>
              </a:rPr>
              <a:t>. 2022, 144, 081001.</a:t>
            </a:r>
            <a:endParaRPr lang="zh-CN" altLang="en-US" dirty="0">
              <a:solidFill>
                <a:schemeClr val="bg1"/>
              </a:solidFill>
            </a:endParaRPr>
          </a:p>
        </p:txBody>
      </p:sp>
      <p:pic>
        <p:nvPicPr>
          <p:cNvPr id="8" name="图片 7"/>
          <p:cNvPicPr>
            <a:picLocks noChangeAspect="1"/>
          </p:cNvPicPr>
          <p:nvPr/>
        </p:nvPicPr>
        <p:blipFill>
          <a:blip r:embed="rId4"/>
          <a:stretch>
            <a:fillRect/>
          </a:stretch>
        </p:blipFill>
        <p:spPr>
          <a:xfrm>
            <a:off x="7189037" y="2390105"/>
            <a:ext cx="4289868" cy="1607963"/>
          </a:xfrm>
          <a:prstGeom prst="rect">
            <a:avLst/>
          </a:prstGeom>
        </p:spPr>
      </p:pic>
      <p:sp>
        <p:nvSpPr>
          <p:cNvPr id="11" name="文本框 10"/>
          <p:cNvSpPr txBox="1"/>
          <p:nvPr/>
        </p:nvSpPr>
        <p:spPr>
          <a:xfrm>
            <a:off x="7383251" y="3995268"/>
            <a:ext cx="3901440" cy="369332"/>
          </a:xfrm>
          <a:prstGeom prst="rect">
            <a:avLst/>
          </a:prstGeom>
          <a:noFill/>
        </p:spPr>
        <p:txBody>
          <a:bodyPr wrap="square" rtlCol="0">
            <a:spAutoFit/>
          </a:bodyPr>
          <a:lstStyle/>
          <a:p>
            <a:pPr algn="ctr"/>
            <a:r>
              <a:rPr lang="en-US" altLang="zh-CN" i="1" dirty="0">
                <a:solidFill>
                  <a:schemeClr val="bg1"/>
                </a:solidFill>
              </a:rPr>
              <a:t>Appl. Opt</a:t>
            </a:r>
            <a:r>
              <a:rPr lang="en-US" altLang="zh-CN" dirty="0">
                <a:solidFill>
                  <a:schemeClr val="bg1"/>
                </a:solidFill>
              </a:rPr>
              <a:t>. 2014, 53, 4752-4760.</a:t>
            </a:r>
            <a:endParaRPr lang="zh-CN" altLang="en-US" dirty="0">
              <a:solidFill>
                <a:schemeClr val="bg1"/>
              </a:solidFill>
            </a:endParaRPr>
          </a:p>
        </p:txBody>
      </p:sp>
      <p:sp>
        <p:nvSpPr>
          <p:cNvPr id="13" name="文本框 12"/>
          <p:cNvSpPr txBox="1"/>
          <p:nvPr/>
        </p:nvSpPr>
        <p:spPr>
          <a:xfrm>
            <a:off x="7822508" y="4680446"/>
            <a:ext cx="3022925" cy="646331"/>
          </a:xfrm>
          <a:prstGeom prst="rect">
            <a:avLst/>
          </a:prstGeom>
          <a:noFill/>
        </p:spPr>
        <p:txBody>
          <a:bodyPr wrap="square">
            <a:spAutoFit/>
          </a:bodyPr>
          <a:lstStyle/>
          <a:p>
            <a:pPr algn="ctr"/>
            <a:r>
              <a:rPr lang="zh-CN" altLang="en-US" dirty="0">
                <a:solidFill>
                  <a:schemeClr val="bg1"/>
                </a:solidFill>
              </a:rPr>
              <a:t>气囊：压强控制具有</a:t>
            </a:r>
            <a:endParaRPr lang="en-US" altLang="zh-CN" dirty="0">
              <a:solidFill>
                <a:schemeClr val="bg1"/>
              </a:solidFill>
            </a:endParaRPr>
          </a:p>
          <a:p>
            <a:pPr algn="ctr"/>
            <a:r>
              <a:rPr lang="zh-CN" altLang="en-US" dirty="0">
                <a:solidFill>
                  <a:schemeClr val="bg1"/>
                </a:solidFill>
              </a:rPr>
              <a:t>更高的精度和更多的自由度</a:t>
            </a:r>
          </a:p>
        </p:txBody>
      </p:sp>
      <p:sp>
        <p:nvSpPr>
          <p:cNvPr id="14" name="文本框 13"/>
          <p:cNvSpPr txBox="1"/>
          <p:nvPr/>
        </p:nvSpPr>
        <p:spPr>
          <a:xfrm flipH="1">
            <a:off x="8163496" y="1751099"/>
            <a:ext cx="2280673" cy="369332"/>
          </a:xfrm>
          <a:prstGeom prst="rect">
            <a:avLst/>
          </a:prstGeom>
          <a:noFill/>
        </p:spPr>
        <p:txBody>
          <a:bodyPr wrap="square" rtlCol="0">
            <a:spAutoFit/>
          </a:bodyPr>
          <a:lstStyle/>
          <a:p>
            <a:pPr algn="ctr"/>
            <a:r>
              <a:rPr lang="zh-CN" altLang="en-US" dirty="0">
                <a:solidFill>
                  <a:schemeClr val="bg1"/>
                </a:solidFill>
              </a:rPr>
              <a:t>化学反应</a:t>
            </a:r>
            <a:r>
              <a:rPr lang="en-US" altLang="zh-CN" dirty="0">
                <a:solidFill>
                  <a:schemeClr val="bg1"/>
                </a:solidFill>
              </a:rPr>
              <a:t>+</a:t>
            </a:r>
            <a:r>
              <a:rPr lang="zh-CN" altLang="en-US" dirty="0">
                <a:solidFill>
                  <a:schemeClr val="bg1"/>
                </a:solidFill>
              </a:rPr>
              <a:t>机械去除</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5381952"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01Nanometer scale era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2" name="矩形: 圆角 1"/>
          <p:cNvSpPr/>
          <p:nvPr/>
        </p:nvSpPr>
        <p:spPr>
          <a:xfrm>
            <a:off x="128587" y="942974"/>
            <a:ext cx="11934825" cy="5270647"/>
          </a:xfrm>
          <a:prstGeom prst="roundRect">
            <a:avLst/>
          </a:prstGeom>
          <a:noFill/>
          <a:ln w="38100">
            <a:solidFill>
              <a:srgbClr val="9B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581025" y="1187521"/>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圆角 9"/>
          <p:cNvSpPr/>
          <p:nvPr/>
        </p:nvSpPr>
        <p:spPr>
          <a:xfrm>
            <a:off x="6972300" y="1187520"/>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converging gap and exerts a shear force, making it a material removal zone</a:t>
            </a:r>
            <a:endParaRPr lang="zh-CN" altLang="en-US"/>
          </a:p>
        </p:txBody>
      </p:sp>
      <p:sp>
        <p:nvSpPr>
          <p:cNvPr id="8" name="文本框 7"/>
          <p:cNvSpPr txBox="1"/>
          <p:nvPr/>
        </p:nvSpPr>
        <p:spPr>
          <a:xfrm>
            <a:off x="1472802" y="1312306"/>
            <a:ext cx="2855119" cy="369332"/>
          </a:xfrm>
          <a:prstGeom prst="rect">
            <a:avLst/>
          </a:prstGeom>
          <a:noFill/>
        </p:spPr>
        <p:txBody>
          <a:bodyPr wrap="square">
            <a:spAutoFit/>
          </a:bodyPr>
          <a:lstStyle/>
          <a:p>
            <a:pPr algn="ctr">
              <a:spcAft>
                <a:spcPts val="600"/>
              </a:spcAft>
            </a:pPr>
            <a:r>
              <a:rPr lang="en-US" altLang="zh-CN" sz="1800" dirty="0">
                <a:solidFill>
                  <a:schemeClr val="bg1"/>
                </a:solidFill>
              </a:rPr>
              <a:t>FJP</a:t>
            </a:r>
            <a:r>
              <a:rPr lang="zh-CN" altLang="en-US" sz="1800" dirty="0">
                <a:solidFill>
                  <a:schemeClr val="bg1"/>
                </a:solidFill>
              </a:rPr>
              <a:t>：</a:t>
            </a:r>
            <a:r>
              <a:rPr lang="en-US" altLang="zh-CN" sz="1800" dirty="0">
                <a:solidFill>
                  <a:schemeClr val="bg1"/>
                </a:solidFill>
              </a:rPr>
              <a:t>Fluid jet polishing</a:t>
            </a:r>
          </a:p>
        </p:txBody>
      </p:sp>
      <p:sp>
        <p:nvSpPr>
          <p:cNvPr id="15" name="文本框 14"/>
          <p:cNvSpPr txBox="1"/>
          <p:nvPr/>
        </p:nvSpPr>
        <p:spPr>
          <a:xfrm>
            <a:off x="7211615" y="1312306"/>
            <a:ext cx="4160044" cy="369332"/>
          </a:xfrm>
          <a:prstGeom prst="rect">
            <a:avLst/>
          </a:prstGeom>
          <a:noFill/>
        </p:spPr>
        <p:txBody>
          <a:bodyPr wrap="square">
            <a:spAutoFit/>
          </a:bodyPr>
          <a:lstStyle/>
          <a:p>
            <a:pPr algn="ctr">
              <a:spcAft>
                <a:spcPts val="600"/>
              </a:spcAft>
            </a:pPr>
            <a:r>
              <a:rPr lang="en-US" altLang="zh-CN" sz="1800" dirty="0">
                <a:solidFill>
                  <a:schemeClr val="bg1"/>
                </a:solidFill>
              </a:rPr>
              <a:t>MRF</a:t>
            </a:r>
            <a:r>
              <a:rPr lang="zh-CN" altLang="en-US" sz="1800" dirty="0">
                <a:solidFill>
                  <a:schemeClr val="bg1"/>
                </a:solidFill>
              </a:rPr>
              <a:t>：</a:t>
            </a:r>
            <a:r>
              <a:rPr lang="en-US" altLang="zh-CN" sz="1800" dirty="0">
                <a:solidFill>
                  <a:schemeClr val="bg1"/>
                </a:solidFill>
              </a:rPr>
              <a:t>Magnetorheological finishing</a:t>
            </a:r>
          </a:p>
        </p:txBody>
      </p:sp>
      <p:sp>
        <p:nvSpPr>
          <p:cNvPr id="16" name="文本框 15"/>
          <p:cNvSpPr txBox="1"/>
          <p:nvPr/>
        </p:nvSpPr>
        <p:spPr>
          <a:xfrm>
            <a:off x="5180993" y="3255129"/>
            <a:ext cx="1791307" cy="646331"/>
          </a:xfrm>
          <a:prstGeom prst="rect">
            <a:avLst/>
          </a:prstGeom>
          <a:noFill/>
        </p:spPr>
        <p:txBody>
          <a:bodyPr wrap="square" rtlCol="0">
            <a:spAutoFit/>
          </a:bodyPr>
          <a:lstStyle/>
          <a:p>
            <a:pPr algn="ctr"/>
            <a:r>
              <a:rPr lang="en-US" altLang="zh-CN" dirty="0"/>
              <a:t>Non- modification</a:t>
            </a:r>
            <a:endParaRPr lang="zh-CN" altLang="en-US" dirty="0"/>
          </a:p>
        </p:txBody>
      </p:sp>
      <p:pic>
        <p:nvPicPr>
          <p:cNvPr id="12" name="图片 11"/>
          <p:cNvPicPr>
            <a:picLocks noChangeAspect="1"/>
          </p:cNvPicPr>
          <p:nvPr/>
        </p:nvPicPr>
        <p:blipFill>
          <a:blip r:embed="rId3"/>
          <a:stretch>
            <a:fillRect/>
          </a:stretch>
        </p:blipFill>
        <p:spPr>
          <a:xfrm>
            <a:off x="6970302" y="2449543"/>
            <a:ext cx="4640673" cy="1611172"/>
          </a:xfrm>
          <a:prstGeom prst="rect">
            <a:avLst/>
          </a:prstGeom>
        </p:spPr>
      </p:pic>
      <p:sp>
        <p:nvSpPr>
          <p:cNvPr id="13" name="文本框 12"/>
          <p:cNvSpPr txBox="1"/>
          <p:nvPr/>
        </p:nvSpPr>
        <p:spPr>
          <a:xfrm>
            <a:off x="7339918" y="4060715"/>
            <a:ext cx="3901440" cy="369332"/>
          </a:xfrm>
          <a:prstGeom prst="rect">
            <a:avLst/>
          </a:prstGeom>
          <a:noFill/>
        </p:spPr>
        <p:txBody>
          <a:bodyPr wrap="square" rtlCol="0">
            <a:spAutoFit/>
          </a:bodyPr>
          <a:lstStyle/>
          <a:p>
            <a:pPr algn="ctr"/>
            <a:r>
              <a:rPr lang="en-US" altLang="zh-CN" i="1" dirty="0">
                <a:solidFill>
                  <a:schemeClr val="bg1"/>
                </a:solidFill>
              </a:rPr>
              <a:t>Struct</a:t>
            </a:r>
            <a:r>
              <a:rPr lang="en-US" altLang="zh-CN" dirty="0">
                <a:solidFill>
                  <a:schemeClr val="bg1"/>
                </a:solidFill>
              </a:rPr>
              <a:t>. 2016, 13, 401-404.</a:t>
            </a:r>
            <a:endParaRPr lang="zh-CN" altLang="en-US" dirty="0">
              <a:solidFill>
                <a:schemeClr val="bg1"/>
              </a:solidFill>
            </a:endParaRPr>
          </a:p>
        </p:txBody>
      </p:sp>
      <p:sp>
        <p:nvSpPr>
          <p:cNvPr id="19" name="文本框 18"/>
          <p:cNvSpPr txBox="1"/>
          <p:nvPr/>
        </p:nvSpPr>
        <p:spPr>
          <a:xfrm>
            <a:off x="8394984" y="1741518"/>
            <a:ext cx="1791307" cy="369332"/>
          </a:xfrm>
          <a:prstGeom prst="rect">
            <a:avLst/>
          </a:prstGeom>
          <a:noFill/>
        </p:spPr>
        <p:txBody>
          <a:bodyPr wrap="square">
            <a:spAutoFit/>
          </a:bodyPr>
          <a:lstStyle/>
          <a:p>
            <a:pPr algn="ctr"/>
            <a:r>
              <a:rPr lang="en-US" altLang="zh-CN" dirty="0">
                <a:solidFill>
                  <a:schemeClr val="bg1"/>
                </a:solidFill>
              </a:rPr>
              <a:t>“</a:t>
            </a:r>
            <a:r>
              <a:rPr lang="zh-CN" altLang="en-US" dirty="0">
                <a:solidFill>
                  <a:schemeClr val="bg1"/>
                </a:solidFill>
              </a:rPr>
              <a:t>机械去除</a:t>
            </a:r>
            <a:r>
              <a:rPr lang="en-US" altLang="zh-CN" dirty="0">
                <a:solidFill>
                  <a:schemeClr val="bg1"/>
                </a:solidFill>
              </a:rPr>
              <a:t>”</a:t>
            </a:r>
            <a:endParaRPr lang="zh-CN" altLang="en-US" dirty="0"/>
          </a:p>
        </p:txBody>
      </p:sp>
      <p:sp>
        <p:nvSpPr>
          <p:cNvPr id="23" name="文本框 22"/>
          <p:cNvSpPr txBox="1"/>
          <p:nvPr/>
        </p:nvSpPr>
        <p:spPr>
          <a:xfrm>
            <a:off x="7411307" y="4670647"/>
            <a:ext cx="3960351" cy="369332"/>
          </a:xfrm>
          <a:prstGeom prst="rect">
            <a:avLst/>
          </a:prstGeom>
          <a:noFill/>
        </p:spPr>
        <p:txBody>
          <a:bodyPr wrap="square">
            <a:spAutoFit/>
          </a:bodyPr>
          <a:lstStyle/>
          <a:p>
            <a:pPr algn="ctr"/>
            <a:r>
              <a:rPr lang="zh-CN" altLang="en-US" dirty="0">
                <a:solidFill>
                  <a:schemeClr val="bg1"/>
                </a:solidFill>
              </a:rPr>
              <a:t>适合于去除部件中的中、高频不平整</a:t>
            </a:r>
          </a:p>
        </p:txBody>
      </p:sp>
      <p:sp>
        <p:nvSpPr>
          <p:cNvPr id="24" name="文本框 23"/>
          <p:cNvSpPr txBox="1"/>
          <p:nvPr/>
        </p:nvSpPr>
        <p:spPr>
          <a:xfrm>
            <a:off x="6833234" y="5176362"/>
            <a:ext cx="4914806" cy="369332"/>
          </a:xfrm>
          <a:prstGeom prst="rect">
            <a:avLst/>
          </a:prstGeom>
          <a:noFill/>
        </p:spPr>
        <p:txBody>
          <a:bodyPr wrap="square">
            <a:spAutoFit/>
          </a:bodyPr>
          <a:lstStyle/>
          <a:p>
            <a:pPr algn="ctr"/>
            <a:r>
              <a:rPr lang="zh-CN" altLang="en-US" dirty="0">
                <a:solidFill>
                  <a:schemeClr val="bg1"/>
                </a:solidFill>
              </a:rPr>
              <a:t>适合于</a:t>
            </a:r>
            <a:r>
              <a:rPr lang="en-US" altLang="zh-CN" dirty="0">
                <a:solidFill>
                  <a:schemeClr val="bg1"/>
                </a:solidFill>
              </a:rPr>
              <a:t>Cu, SiO2</a:t>
            </a:r>
            <a:r>
              <a:rPr lang="zh-CN" altLang="en-US" dirty="0">
                <a:solidFill>
                  <a:schemeClr val="bg1"/>
                </a:solidFill>
              </a:rPr>
              <a:t>和</a:t>
            </a:r>
            <a:r>
              <a:rPr lang="en-US" altLang="zh-CN" dirty="0">
                <a:solidFill>
                  <a:schemeClr val="bg1"/>
                </a:solidFill>
              </a:rPr>
              <a:t>Si</a:t>
            </a:r>
            <a:r>
              <a:rPr lang="zh-CN" altLang="en-US" dirty="0">
                <a:solidFill>
                  <a:schemeClr val="bg1"/>
                </a:solidFill>
              </a:rPr>
              <a:t>等多种材料以及工件形貌</a:t>
            </a:r>
          </a:p>
        </p:txBody>
      </p:sp>
      <p:pic>
        <p:nvPicPr>
          <p:cNvPr id="26" name="图片 25"/>
          <p:cNvPicPr>
            <a:picLocks noChangeAspect="1"/>
          </p:cNvPicPr>
          <p:nvPr/>
        </p:nvPicPr>
        <p:blipFill>
          <a:blip r:embed="rId4"/>
          <a:stretch>
            <a:fillRect/>
          </a:stretch>
        </p:blipFill>
        <p:spPr>
          <a:xfrm>
            <a:off x="850873" y="2340509"/>
            <a:ext cx="3877683" cy="1829239"/>
          </a:xfrm>
          <a:prstGeom prst="rect">
            <a:avLst/>
          </a:prstGeom>
        </p:spPr>
      </p:pic>
      <p:sp>
        <p:nvSpPr>
          <p:cNvPr id="27" name="文本框 26"/>
          <p:cNvSpPr txBox="1"/>
          <p:nvPr/>
        </p:nvSpPr>
        <p:spPr>
          <a:xfrm>
            <a:off x="949641" y="4169748"/>
            <a:ext cx="3901440" cy="369332"/>
          </a:xfrm>
          <a:prstGeom prst="rect">
            <a:avLst/>
          </a:prstGeom>
          <a:noFill/>
        </p:spPr>
        <p:txBody>
          <a:bodyPr wrap="square" rtlCol="0">
            <a:spAutoFit/>
          </a:bodyPr>
          <a:lstStyle/>
          <a:p>
            <a:pPr algn="ctr"/>
            <a:r>
              <a:rPr lang="en-US" altLang="zh-CN" i="1" dirty="0">
                <a:solidFill>
                  <a:schemeClr val="bg1"/>
                </a:solidFill>
              </a:rPr>
              <a:t>Microengineering</a:t>
            </a:r>
            <a:r>
              <a:rPr lang="en-US" altLang="zh-CN" dirty="0">
                <a:solidFill>
                  <a:schemeClr val="bg1"/>
                </a:solidFill>
              </a:rPr>
              <a:t>. 2009, 19, 054009.</a:t>
            </a:r>
            <a:endParaRPr lang="zh-CN" altLang="en-US" dirty="0">
              <a:solidFill>
                <a:schemeClr val="bg1"/>
              </a:solidFill>
            </a:endParaRPr>
          </a:p>
        </p:txBody>
      </p:sp>
      <p:sp>
        <p:nvSpPr>
          <p:cNvPr id="29" name="文本框 28"/>
          <p:cNvSpPr txBox="1"/>
          <p:nvPr/>
        </p:nvSpPr>
        <p:spPr>
          <a:xfrm>
            <a:off x="-196407" y="1736545"/>
            <a:ext cx="6193536" cy="369332"/>
          </a:xfrm>
          <a:prstGeom prst="rect">
            <a:avLst/>
          </a:prstGeom>
          <a:noFill/>
        </p:spPr>
        <p:txBody>
          <a:bodyPr wrap="square">
            <a:spAutoFit/>
          </a:bodyPr>
          <a:lstStyle/>
          <a:p>
            <a:pPr algn="ctr"/>
            <a:r>
              <a:rPr lang="en-US" altLang="zh-CN" dirty="0">
                <a:solidFill>
                  <a:schemeClr val="bg1"/>
                </a:solidFill>
              </a:rPr>
              <a:t>“</a:t>
            </a:r>
            <a:r>
              <a:rPr lang="zh-CN" altLang="en-US" dirty="0">
                <a:solidFill>
                  <a:schemeClr val="bg1"/>
                </a:solidFill>
              </a:rPr>
              <a:t>机械去除</a:t>
            </a:r>
            <a:r>
              <a:rPr lang="en-US" altLang="zh-CN" dirty="0">
                <a:solidFill>
                  <a:schemeClr val="bg1"/>
                </a:solidFill>
              </a:rPr>
              <a:t>”</a:t>
            </a:r>
            <a:endParaRPr lang="zh-CN" altLang="en-US" dirty="0"/>
          </a:p>
        </p:txBody>
      </p:sp>
      <p:sp>
        <p:nvSpPr>
          <p:cNvPr id="30" name="文本框 29"/>
          <p:cNvSpPr txBox="1"/>
          <p:nvPr/>
        </p:nvSpPr>
        <p:spPr>
          <a:xfrm>
            <a:off x="920185" y="4700078"/>
            <a:ext cx="3960351" cy="369332"/>
          </a:xfrm>
          <a:prstGeom prst="rect">
            <a:avLst/>
          </a:prstGeom>
          <a:noFill/>
        </p:spPr>
        <p:txBody>
          <a:bodyPr wrap="square">
            <a:spAutoFit/>
          </a:bodyPr>
          <a:lstStyle/>
          <a:p>
            <a:pPr algn="ctr"/>
            <a:r>
              <a:rPr lang="zh-CN" altLang="en-US" dirty="0">
                <a:solidFill>
                  <a:schemeClr val="bg1"/>
                </a:solidFill>
              </a:rPr>
              <a:t>调控喷嘴形状尺寸影响抛光性能</a:t>
            </a:r>
          </a:p>
        </p:txBody>
      </p:sp>
      <p:sp>
        <p:nvSpPr>
          <p:cNvPr id="32" name="文本框 31"/>
          <p:cNvSpPr txBox="1"/>
          <p:nvPr/>
        </p:nvSpPr>
        <p:spPr>
          <a:xfrm>
            <a:off x="1741674" y="5176362"/>
            <a:ext cx="2096080" cy="369332"/>
          </a:xfrm>
          <a:prstGeom prst="rect">
            <a:avLst/>
          </a:prstGeom>
          <a:noFill/>
        </p:spPr>
        <p:txBody>
          <a:bodyPr wrap="square">
            <a:spAutoFit/>
          </a:bodyPr>
          <a:lstStyle/>
          <a:p>
            <a:pPr algn="ctr"/>
            <a:r>
              <a:rPr lang="zh-CN" altLang="en-US" sz="1800" b="0" i="0" u="none" strike="noStrike" baseline="0" dirty="0">
                <a:solidFill>
                  <a:schemeClr val="bg1"/>
                </a:solidFill>
                <a:latin typeface="宋体" panose="02010600030101010101" pitchFamily="2" charset="-122"/>
                <a:ea typeface="宋体" panose="02010600030101010101" pitchFamily="2" charset="-122"/>
              </a:rPr>
              <a:t>稳定性受到挑战</a:t>
            </a:r>
            <a:endParaRPr lang="en-US" altLang="zh-CN"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HK" altLang="zh-CN" sz="3000" dirty="0">
                <a:solidFill>
                  <a:srgbClr val="9B0000"/>
                </a:solidFill>
                <a:latin typeface="Arial Black" panose="020B0A04020102020204" pitchFamily="34" charset="0"/>
                <a:ea typeface="微软雅黑" panose="020B0503020204020204" pitchFamily="34" charset="-122"/>
              </a:rPr>
              <a:t>01</a:t>
            </a:r>
            <a:r>
              <a:rPr lang="zh-CN" altLang="en-US" sz="3000" dirty="0">
                <a:solidFill>
                  <a:srgbClr val="9B0000"/>
                </a:solidFill>
                <a:latin typeface="Arial Black" panose="020B0A04020102020204" pitchFamily="34" charset="0"/>
                <a:ea typeface="微软雅黑" panose="020B0503020204020204" pitchFamily="34" charset="-122"/>
              </a:rPr>
              <a:t>四个发展纪元</a:t>
            </a:r>
            <a:r>
              <a:rPr lang="en-US" altLang="zh-CN" sz="3000" dirty="0">
                <a:solidFill>
                  <a:srgbClr val="9B0000"/>
                </a:solidFill>
                <a:latin typeface="Arial Black" panose="020B0A04020102020204" pitchFamily="34" charset="0"/>
                <a:ea typeface="微软雅黑" panose="020B0503020204020204" pitchFamily="34" charset="-122"/>
              </a:rPr>
              <a:t>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2" name="矩形: 圆角 1"/>
          <p:cNvSpPr/>
          <p:nvPr/>
        </p:nvSpPr>
        <p:spPr>
          <a:xfrm>
            <a:off x="1005840" y="967424"/>
            <a:ext cx="3528838" cy="1981049"/>
          </a:xfrm>
          <a:prstGeom prst="roundRect">
            <a:avLst/>
          </a:prstGeom>
          <a:noFill/>
          <a:ln w="38100">
            <a:solidFill>
              <a:srgbClr val="9B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5"/>
          <p:cNvSpPr/>
          <p:nvPr/>
        </p:nvSpPr>
        <p:spPr>
          <a:xfrm>
            <a:off x="7947815" y="967423"/>
            <a:ext cx="3528838" cy="1981049"/>
          </a:xfrm>
          <a:prstGeom prst="roundRect">
            <a:avLst/>
          </a:prstGeom>
          <a:noFill/>
          <a:ln w="38100">
            <a:solidFill>
              <a:srgbClr val="9B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1005840" y="3909527"/>
            <a:ext cx="3528838" cy="1981049"/>
          </a:xfrm>
          <a:prstGeom prst="roundRect">
            <a:avLst/>
          </a:prstGeom>
          <a:noFill/>
          <a:ln w="38100">
            <a:solidFill>
              <a:srgbClr val="9B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7947815" y="3909527"/>
            <a:ext cx="3528838" cy="1981049"/>
          </a:xfrm>
          <a:prstGeom prst="roundRect">
            <a:avLst/>
          </a:prstGeom>
          <a:noFill/>
          <a:ln w="38100">
            <a:solidFill>
              <a:srgbClr val="9B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5047835" y="2476744"/>
            <a:ext cx="2386822" cy="2061881"/>
          </a:xfrm>
          <a:prstGeom prst="roundRect">
            <a:avLst/>
          </a:prstGeom>
          <a:noFill/>
          <a:ln w="38100">
            <a:solidFill>
              <a:srgbClr val="9B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右 12"/>
          <p:cNvSpPr/>
          <p:nvPr/>
        </p:nvSpPr>
        <p:spPr>
          <a:xfrm>
            <a:off x="4889241" y="1548882"/>
            <a:ext cx="2631232"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p:cNvSpPr/>
          <p:nvPr/>
        </p:nvSpPr>
        <p:spPr>
          <a:xfrm rot="5400000">
            <a:off x="9515761" y="3335226"/>
            <a:ext cx="601978"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p:cNvSpPr/>
          <p:nvPr/>
        </p:nvSpPr>
        <p:spPr>
          <a:xfrm rot="10800000">
            <a:off x="4889241" y="5278940"/>
            <a:ext cx="2631232" cy="187547"/>
          </a:xfrm>
          <a:prstGeom prst="rightArrow">
            <a:avLst/>
          </a:prstGeom>
          <a:noFill/>
          <a:ln>
            <a:solidFill>
              <a:srgbClr val="9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9" name="文本框 18"/>
              <p:cNvSpPr txBox="1"/>
              <p:nvPr/>
            </p:nvSpPr>
            <p:spPr>
              <a:xfrm>
                <a:off x="5176083" y="2651564"/>
                <a:ext cx="2130327" cy="715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𝑎</m:t>
                          </m:r>
                        </m:sub>
                      </m:sSub>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𝐿</m:t>
                          </m:r>
                        </m:den>
                      </m:f>
                      <m:nary>
                        <m:naryPr>
                          <m:ctrlPr>
                            <a:rPr lang="en-US" altLang="zh-CN" i="1">
                              <a:latin typeface="Cambria Math" panose="02040503050406030204" pitchFamily="18" charset="0"/>
                            </a:rPr>
                          </m:ctrlPr>
                        </m:naryPr>
                        <m:sub>
                          <m:r>
                            <a:rPr lang="en-US" altLang="zh-CN" i="1">
                              <a:latin typeface="Cambria Math" panose="02040503050406030204" pitchFamily="18" charset="0"/>
                            </a:rPr>
                            <m:t>0</m:t>
                          </m:r>
                        </m:sub>
                        <m:sup>
                          <m:r>
                            <a:rPr lang="en-US" altLang="zh-CN" i="1">
                              <a:latin typeface="Cambria Math" panose="02040503050406030204" pitchFamily="18" charset="0"/>
                            </a:rPr>
                            <m:t>𝐿</m:t>
                          </m:r>
                        </m:sup>
                        <m:e>
                          <m:r>
                            <a:rPr lang="en-US" altLang="zh-CN" i="1">
                              <a:latin typeface="Cambria Math" panose="02040503050406030204" pitchFamily="18" charset="0"/>
                            </a:rPr>
                            <m:t>|</m:t>
                          </m:r>
                          <m:r>
                            <a:rPr lang="en-US" altLang="zh-CN" i="1">
                              <a:latin typeface="Cambria Math" panose="02040503050406030204" pitchFamily="18" charset="0"/>
                            </a:rPr>
                            <m:t>𝑍</m:t>
                          </m:r>
                          <m:d>
                            <m:dPr>
                              <m:ctrlPr>
                                <a:rPr lang="en-US" altLang="zh-CN" i="1">
                                  <a:latin typeface="Cambria Math" panose="02040503050406030204" pitchFamily="18" charset="0"/>
                                </a:rPr>
                              </m:ctrlPr>
                            </m:dPr>
                            <m:e>
                              <m:r>
                                <a:rPr lang="en-US" altLang="zh-CN" i="1">
                                  <a:latin typeface="Cambria Math" panose="02040503050406030204" pitchFamily="18" charset="0"/>
                                </a:rPr>
                                <m:t>𝑥</m:t>
                              </m:r>
                            </m:e>
                          </m:d>
                          <m:r>
                            <a:rPr lang="en-US" altLang="zh-CN" i="1">
                              <a:latin typeface="Cambria Math" panose="02040503050406030204" pitchFamily="18" charset="0"/>
                            </a:rPr>
                            <m:t>|</m:t>
                          </m:r>
                          <m:r>
                            <a:rPr lang="en-US" altLang="zh-CN" i="1">
                              <a:latin typeface="Cambria Math" panose="02040503050406030204" pitchFamily="18" charset="0"/>
                            </a:rPr>
                            <m:t>𝑑𝑥</m:t>
                          </m:r>
                        </m:e>
                      </m:nary>
                    </m:oMath>
                  </m:oMathPara>
                </a14:m>
                <a:endParaRPr lang="zh-CN" altLang="en-US" dirty="0"/>
              </a:p>
            </p:txBody>
          </p:sp>
        </mc:Choice>
        <mc:Fallback xmlns="">
          <p:sp>
            <p:nvSpPr>
              <p:cNvPr id="19" name="文本框 18"/>
              <p:cNvSpPr txBox="1">
                <a:spLocks noRot="1" noChangeAspect="1" noMove="1" noResize="1" noEditPoints="1" noAdjustHandles="1" noChangeArrowheads="1" noChangeShapeType="1" noTextEdit="1"/>
              </p:cNvSpPr>
              <p:nvPr/>
            </p:nvSpPr>
            <p:spPr>
              <a:xfrm>
                <a:off x="5176083" y="2651564"/>
                <a:ext cx="2130327" cy="715260"/>
              </a:xfrm>
              <a:prstGeom prst="rect">
                <a:avLst/>
              </a:prstGeom>
              <a:blipFill rotWithShape="1">
                <a:blip r:embed="rId3"/>
                <a:stretch>
                  <a:fillRect l="-9" t="-61" r="5" b="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5066885" y="3366824"/>
                <a:ext cx="2386822" cy="8729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𝑞</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𝐿</m:t>
                                  </m:r>
                                </m:den>
                              </m:f>
                              <m:nary>
                                <m:naryPr>
                                  <m:ctrlPr>
                                    <a:rPr lang="en-US" altLang="zh-CN" b="0" i="1" smtClean="0">
                                      <a:latin typeface="Cambria Math" panose="02040503050406030204" pitchFamily="18" charset="0"/>
                                    </a:rPr>
                                  </m:ctrlPr>
                                </m:naryPr>
                                <m:sub>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𝐿</m:t>
                                  </m:r>
                                </m:sup>
                                <m:e>
                                  <m:r>
                                    <a:rPr lang="en-US" altLang="zh-CN" b="0" i="1" smtClean="0">
                                      <a:latin typeface="Cambria Math" panose="02040503050406030204" pitchFamily="18" charset="0"/>
                                    </a:rPr>
                                    <m:t>𝑍</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𝑑𝑥</m:t>
                                  </m:r>
                                </m:e>
                              </m:nary>
                            </m:e>
                          </m:d>
                        </m:e>
                        <m:sup>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den>
                          </m:f>
                        </m:sup>
                      </m:sSup>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5066885" y="3366824"/>
                <a:ext cx="2386822" cy="872996"/>
              </a:xfrm>
              <a:prstGeom prst="rect">
                <a:avLst/>
              </a:prstGeom>
              <a:blipFill rotWithShape="1">
                <a:blip r:embed="rId4"/>
                <a:stretch>
                  <a:fillRect l="-9" t="-6" r="3" b="64"/>
                </a:stretch>
              </a:blipFill>
            </p:spPr>
            <p:txBody>
              <a:bodyPr/>
              <a:lstStyle/>
              <a:p>
                <a:r>
                  <a:rPr lang="zh-CN" altLang="en-US">
                    <a:noFill/>
                  </a:rPr>
                  <a:t> </a:t>
                </a:r>
              </a:p>
            </p:txBody>
          </p:sp>
        </mc:Fallback>
      </mc:AlternateContent>
      <p:sp>
        <p:nvSpPr>
          <p:cNvPr id="21" name="文本框 20"/>
          <p:cNvSpPr txBox="1"/>
          <p:nvPr/>
        </p:nvSpPr>
        <p:spPr>
          <a:xfrm>
            <a:off x="1086625" y="1005175"/>
            <a:ext cx="3367268"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Era without roughness standard</a:t>
            </a:r>
            <a:endParaRPr lang="zh-CN" altLang="en-US" b="1" dirty="0">
              <a:ln w="0"/>
              <a:gradFill>
                <a:gsLst>
                  <a:gs pos="21000">
                    <a:srgbClr val="53575C"/>
                  </a:gs>
                  <a:gs pos="88000">
                    <a:srgbClr val="C5C7CA"/>
                  </a:gs>
                </a:gsLst>
                <a:lin ang="5400000"/>
              </a:gradFill>
            </a:endParaRPr>
          </a:p>
        </p:txBody>
      </p:sp>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l="-443" t="16970" r="443" b="15250"/>
          <a:stretch>
            <a:fillRect/>
          </a:stretch>
        </p:blipFill>
        <p:spPr>
          <a:xfrm>
            <a:off x="1324925" y="1402130"/>
            <a:ext cx="1254861" cy="1512107"/>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13637" t="-361" r="20566" b="-7034"/>
          <a:stretch>
            <a:fillRect/>
          </a:stretch>
        </p:blipFill>
        <p:spPr>
          <a:xfrm>
            <a:off x="2772920" y="1362288"/>
            <a:ext cx="1492451" cy="1630708"/>
          </a:xfrm>
          <a:prstGeom prst="rect">
            <a:avLst/>
          </a:prstGeom>
        </p:spPr>
      </p:pic>
      <p:sp>
        <p:nvSpPr>
          <p:cNvPr id="24" name="文本框 23"/>
          <p:cNvSpPr txBox="1"/>
          <p:nvPr/>
        </p:nvSpPr>
        <p:spPr>
          <a:xfrm>
            <a:off x="8658101" y="1005175"/>
            <a:ext cx="212975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Sub-micro scale era</a:t>
            </a:r>
            <a:endParaRPr lang="zh-CN" altLang="en-US" b="1" dirty="0">
              <a:ln w="0"/>
              <a:gradFill>
                <a:gsLst>
                  <a:gs pos="21000">
                    <a:srgbClr val="53575C"/>
                  </a:gs>
                  <a:gs pos="88000">
                    <a:srgbClr val="C5C7CA"/>
                  </a:gs>
                </a:gsLst>
                <a:lin ang="5400000"/>
              </a:gradFill>
            </a:endParaRPr>
          </a:p>
        </p:txBody>
      </p:sp>
      <p:cxnSp>
        <p:nvCxnSpPr>
          <p:cNvPr id="25" name="直接箭头连接符 24"/>
          <p:cNvCxnSpPr>
            <a:stCxn id="12" idx="1"/>
            <a:endCxn id="2" idx="3"/>
          </p:cNvCxnSpPr>
          <p:nvPr/>
        </p:nvCxnSpPr>
        <p:spPr>
          <a:xfrm flipH="1" flipV="1">
            <a:off x="4534678" y="1957949"/>
            <a:ext cx="513157" cy="1549736"/>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2" idx="1"/>
            <a:endCxn id="10" idx="3"/>
          </p:cNvCxnSpPr>
          <p:nvPr/>
        </p:nvCxnSpPr>
        <p:spPr>
          <a:xfrm flipH="1">
            <a:off x="4534678" y="3507685"/>
            <a:ext cx="513157" cy="1392367"/>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endCxn id="6" idx="1"/>
          </p:cNvCxnSpPr>
          <p:nvPr/>
        </p:nvCxnSpPr>
        <p:spPr>
          <a:xfrm flipV="1">
            <a:off x="7444183" y="1957948"/>
            <a:ext cx="503632" cy="1533229"/>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endCxn id="11" idx="1"/>
          </p:cNvCxnSpPr>
          <p:nvPr/>
        </p:nvCxnSpPr>
        <p:spPr>
          <a:xfrm>
            <a:off x="7444183" y="3491177"/>
            <a:ext cx="503632" cy="1408875"/>
          </a:xfrm>
          <a:prstGeom prst="straightConnector1">
            <a:avLst/>
          </a:prstGeom>
          <a:ln w="19050">
            <a:solidFill>
              <a:srgbClr val="9B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7"/>
          <a:srcRect l="4013" r="4013"/>
          <a:stretch>
            <a:fillRect/>
          </a:stretch>
        </p:blipFill>
        <p:spPr>
          <a:xfrm>
            <a:off x="9748072" y="1548185"/>
            <a:ext cx="1703484" cy="1071563"/>
          </a:xfrm>
          <a:prstGeom prst="rect">
            <a:avLst/>
          </a:prstGeom>
        </p:spPr>
      </p:pic>
      <p:pic>
        <p:nvPicPr>
          <p:cNvPr id="30" name="图片 29"/>
          <p:cNvPicPr>
            <a:picLocks noChangeAspect="1"/>
          </p:cNvPicPr>
          <p:nvPr/>
        </p:nvPicPr>
        <p:blipFill>
          <a:blip r:embed="rId8"/>
          <a:srcRect t="49" b="49"/>
          <a:stretch>
            <a:fillRect/>
          </a:stretch>
        </p:blipFill>
        <p:spPr>
          <a:xfrm>
            <a:off x="8019491" y="1548882"/>
            <a:ext cx="1703484" cy="1071563"/>
          </a:xfrm>
          <a:prstGeom prst="rect">
            <a:avLst/>
          </a:prstGeom>
        </p:spPr>
      </p:pic>
      <p:sp>
        <p:nvSpPr>
          <p:cNvPr id="31" name="文本框 30"/>
          <p:cNvSpPr txBox="1"/>
          <p:nvPr/>
        </p:nvSpPr>
        <p:spPr>
          <a:xfrm>
            <a:off x="8615303" y="3952762"/>
            <a:ext cx="219387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Nanometer scale era</a:t>
            </a:r>
            <a:endParaRPr lang="zh-CN" altLang="en-US" b="1" dirty="0">
              <a:ln w="0"/>
              <a:gradFill>
                <a:gsLst>
                  <a:gs pos="21000">
                    <a:srgbClr val="53575C"/>
                  </a:gs>
                  <a:gs pos="88000">
                    <a:srgbClr val="C5C7CA"/>
                  </a:gs>
                </a:gsLst>
                <a:lin ang="5400000"/>
              </a:gradFill>
            </a:endParaRPr>
          </a:p>
        </p:txBody>
      </p:sp>
      <p:sp>
        <p:nvSpPr>
          <p:cNvPr id="32" name="文本框 31"/>
          <p:cNvSpPr txBox="1"/>
          <p:nvPr/>
        </p:nvSpPr>
        <p:spPr>
          <a:xfrm>
            <a:off x="2257936" y="3952762"/>
            <a:ext cx="1024640" cy="369332"/>
          </a:xfrm>
          <a:prstGeom prst="rect">
            <a:avLst/>
          </a:prstGeom>
          <a:noFill/>
        </p:spPr>
        <p:txBody>
          <a:bodyPr wrap="none" rtlCol="0">
            <a:spAutoFit/>
          </a:bodyPr>
          <a:lstStyle/>
          <a:p>
            <a:pPr algn="ctr"/>
            <a:r>
              <a:rPr lang="en-US" altLang="zh-CN" b="1" dirty="0">
                <a:ln w="0"/>
                <a:gradFill>
                  <a:gsLst>
                    <a:gs pos="21000">
                      <a:srgbClr val="53575C"/>
                    </a:gs>
                    <a:gs pos="88000">
                      <a:srgbClr val="C5C7CA"/>
                    </a:gs>
                  </a:gsLst>
                  <a:lin ang="5400000"/>
                </a:gradFill>
              </a:rPr>
              <a:t>ACS era</a:t>
            </a:r>
            <a:endParaRPr lang="zh-CN" altLang="en-US" b="1" dirty="0">
              <a:ln w="0"/>
              <a:gradFill>
                <a:gsLst>
                  <a:gs pos="21000">
                    <a:srgbClr val="53575C"/>
                  </a:gs>
                  <a:gs pos="88000">
                    <a:srgbClr val="C5C7CA"/>
                  </a:gs>
                </a:gsLst>
                <a:lin ang="5400000"/>
              </a:gradFill>
            </a:endParaRPr>
          </a:p>
        </p:txBody>
      </p:sp>
      <p:sp>
        <p:nvSpPr>
          <p:cNvPr id="33" name="文本框 32"/>
          <p:cNvSpPr txBox="1"/>
          <p:nvPr/>
        </p:nvSpPr>
        <p:spPr>
          <a:xfrm>
            <a:off x="8166156" y="4322094"/>
            <a:ext cx="3010761" cy="1477328"/>
          </a:xfrm>
          <a:prstGeom prst="rect">
            <a:avLst/>
          </a:prstGeom>
          <a:noFill/>
        </p:spPr>
        <p:txBody>
          <a:bodyPr wrap="none" rtlCol="0">
            <a:spAutoFit/>
          </a:bodyPr>
          <a:lstStyle/>
          <a:p>
            <a:pPr>
              <a:spcAft>
                <a:spcPts val="600"/>
              </a:spcAft>
            </a:pPr>
            <a:r>
              <a:rPr lang="en-US" altLang="zh-CN" sz="1400" dirty="0"/>
              <a:t>CMP</a:t>
            </a:r>
            <a:r>
              <a:rPr lang="zh-CN" altLang="en-US" sz="1400" dirty="0"/>
              <a:t>：</a:t>
            </a:r>
            <a:r>
              <a:rPr lang="en-US" altLang="zh-CN" sz="1400" dirty="0"/>
              <a:t>Chemical mechanical polishing</a:t>
            </a:r>
          </a:p>
          <a:p>
            <a:pPr>
              <a:spcAft>
                <a:spcPts val="600"/>
              </a:spcAft>
            </a:pPr>
            <a:r>
              <a:rPr lang="en-US" altLang="zh-CN" sz="1400" dirty="0"/>
              <a:t>IBF</a:t>
            </a:r>
            <a:r>
              <a:rPr lang="zh-CN" altLang="en-US" sz="1400" dirty="0"/>
              <a:t>：</a:t>
            </a:r>
            <a:r>
              <a:rPr lang="en-US" altLang="zh-CN" sz="1400" dirty="0"/>
              <a:t>Ion beam figuring</a:t>
            </a:r>
          </a:p>
          <a:p>
            <a:pPr>
              <a:spcAft>
                <a:spcPts val="600"/>
              </a:spcAft>
            </a:pPr>
            <a:r>
              <a:rPr lang="en-US" altLang="zh-CN" sz="1400" dirty="0"/>
              <a:t>MRF</a:t>
            </a:r>
            <a:r>
              <a:rPr lang="zh-CN" altLang="en-US" sz="1400" dirty="0"/>
              <a:t>：</a:t>
            </a:r>
            <a:r>
              <a:rPr lang="en-US" altLang="zh-CN" sz="1400" dirty="0"/>
              <a:t>Magnetorheological finishing</a:t>
            </a:r>
          </a:p>
          <a:p>
            <a:pPr>
              <a:spcAft>
                <a:spcPts val="600"/>
              </a:spcAft>
            </a:pPr>
            <a:r>
              <a:rPr lang="en-US" altLang="zh-CN" sz="1400" dirty="0"/>
              <a:t>FJP</a:t>
            </a:r>
            <a:r>
              <a:rPr lang="zh-CN" altLang="en-US" sz="1400" dirty="0"/>
              <a:t>：</a:t>
            </a:r>
            <a:r>
              <a:rPr lang="en-US" altLang="zh-CN" sz="1400" dirty="0"/>
              <a:t>Fluid jet polishing</a:t>
            </a:r>
          </a:p>
          <a:p>
            <a:pPr>
              <a:spcAft>
                <a:spcPts val="600"/>
              </a:spcAft>
            </a:pPr>
            <a:r>
              <a:rPr lang="en-US" altLang="zh-CN" sz="1400" dirty="0"/>
              <a:t>BP</a:t>
            </a:r>
            <a:r>
              <a:rPr lang="zh-CN" altLang="en-US" sz="1400" dirty="0"/>
              <a:t>：</a:t>
            </a:r>
            <a:r>
              <a:rPr lang="en-US" altLang="zh-CN" sz="1400" dirty="0"/>
              <a:t>Bonnet polishing</a:t>
            </a:r>
            <a:endParaRPr lang="zh-CN" altLang="en-US" sz="1400" dirty="0"/>
          </a:p>
        </p:txBody>
      </p:sp>
      <p:grpSp>
        <p:nvGrpSpPr>
          <p:cNvPr id="34" name="组合 33"/>
          <p:cNvGrpSpPr/>
          <p:nvPr/>
        </p:nvGrpSpPr>
        <p:grpSpPr>
          <a:xfrm>
            <a:off x="1433645" y="4403192"/>
            <a:ext cx="2651743" cy="1414687"/>
            <a:chOff x="1447919" y="4384736"/>
            <a:chExt cx="2651743" cy="1105408"/>
          </a:xfrm>
        </p:grpSpPr>
        <p:sp>
          <p:nvSpPr>
            <p:cNvPr id="35" name="文本框 34"/>
            <p:cNvSpPr txBox="1"/>
            <p:nvPr/>
          </p:nvSpPr>
          <p:spPr>
            <a:xfrm>
              <a:off x="1480483" y="4384736"/>
              <a:ext cx="2579552" cy="307777"/>
            </a:xfrm>
            <a:prstGeom prst="rect">
              <a:avLst/>
            </a:prstGeom>
            <a:noFill/>
          </p:spPr>
          <p:txBody>
            <a:bodyPr wrap="none" rtlCol="0">
              <a:spAutoFit/>
            </a:bodyPr>
            <a:lstStyle/>
            <a:p>
              <a:pPr algn="ctr">
                <a:spcAft>
                  <a:spcPts val="600"/>
                </a:spcAft>
              </a:pPr>
              <a:r>
                <a:rPr lang="en-US" altLang="zh-CN" sz="1400" dirty="0"/>
                <a:t>EEM</a:t>
              </a:r>
              <a:r>
                <a:rPr lang="zh-CN" altLang="en-US" sz="1400" dirty="0"/>
                <a:t>：</a:t>
              </a:r>
              <a:r>
                <a:rPr lang="en-US" altLang="zh-CN" sz="1400" dirty="0" err="1"/>
                <a:t>Elastice</a:t>
              </a:r>
              <a:r>
                <a:rPr lang="en-US" altLang="zh-CN" sz="1400" dirty="0"/>
                <a:t> mission </a:t>
              </a:r>
              <a:r>
                <a:rPr lang="en-US" altLang="zh-CN" sz="1400" dirty="0" err="1"/>
                <a:t>maching</a:t>
              </a:r>
              <a:endParaRPr lang="en-US" altLang="zh-CN" sz="1400" dirty="0"/>
            </a:p>
          </p:txBody>
        </p:sp>
        <p:sp>
          <p:nvSpPr>
            <p:cNvPr id="36" name="文本框 35"/>
            <p:cNvSpPr txBox="1"/>
            <p:nvPr/>
          </p:nvSpPr>
          <p:spPr>
            <a:xfrm>
              <a:off x="1447919" y="4781934"/>
              <a:ext cx="2634054" cy="307777"/>
            </a:xfrm>
            <a:prstGeom prst="rect">
              <a:avLst/>
            </a:prstGeom>
            <a:noFill/>
          </p:spPr>
          <p:txBody>
            <a:bodyPr wrap="none" rtlCol="0">
              <a:spAutoFit/>
            </a:bodyPr>
            <a:lstStyle/>
            <a:p>
              <a:pPr algn="ctr">
                <a:spcAft>
                  <a:spcPts val="600"/>
                </a:spcAft>
              </a:pPr>
              <a:r>
                <a:rPr lang="en-US" altLang="zh-CN" sz="1400" dirty="0"/>
                <a:t>CARE</a:t>
              </a:r>
              <a:r>
                <a:rPr lang="zh-CN" altLang="en-US" sz="1400" dirty="0"/>
                <a:t>：</a:t>
              </a:r>
              <a:r>
                <a:rPr lang="en-US" altLang="zh-CN" sz="1400" dirty="0"/>
                <a:t>Catalyst-referred etching</a:t>
              </a:r>
            </a:p>
          </p:txBody>
        </p:sp>
        <p:sp>
          <p:nvSpPr>
            <p:cNvPr id="37" name="文本框 36"/>
            <p:cNvSpPr txBox="1"/>
            <p:nvPr/>
          </p:nvSpPr>
          <p:spPr>
            <a:xfrm>
              <a:off x="1480483" y="5182367"/>
              <a:ext cx="2619179" cy="307777"/>
            </a:xfrm>
            <a:prstGeom prst="rect">
              <a:avLst/>
            </a:prstGeom>
            <a:noFill/>
          </p:spPr>
          <p:txBody>
            <a:bodyPr wrap="none" rtlCol="0">
              <a:spAutoFit/>
            </a:bodyPr>
            <a:lstStyle/>
            <a:p>
              <a:pPr algn="ctr">
                <a:spcAft>
                  <a:spcPts val="600"/>
                </a:spcAft>
              </a:pPr>
              <a:r>
                <a:rPr lang="en-US" altLang="zh-CN" sz="1400" dirty="0"/>
                <a:t>PAP</a:t>
              </a:r>
              <a:r>
                <a:rPr lang="zh-CN" altLang="en-US" sz="1400" dirty="0"/>
                <a:t>：</a:t>
              </a:r>
              <a:r>
                <a:rPr lang="en-US" altLang="zh-CN" sz="1400" dirty="0"/>
                <a:t>Plasma-assisted polishing</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714048" y="115781"/>
            <a:ext cx="4813573" cy="55399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1pPr>
            <a:lvl2pPr marL="4572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2pPr>
            <a:lvl3pPr marL="9144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3pPr>
            <a:lvl4pPr marL="13716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4pPr>
            <a:lvl5pPr marL="1828800" indent="0" algn="l" rtl="0" fontAlgn="base" latinLnBrk="1">
              <a:lnSpc>
                <a:spcPct val="100000"/>
              </a:lnSpc>
              <a:spcBef>
                <a:spcPct val="0"/>
              </a:spcBef>
              <a:spcAft>
                <a:spcPct val="0"/>
              </a:spcAft>
              <a:buFontTx/>
              <a:buNone/>
              <a:defRPr sz="1800" b="1" i="0" u="none" baseline="0">
                <a:solidFill>
                  <a:srgbClr val="000099"/>
                </a:solidFill>
                <a:latin typeface="Arial" panose="020B0604020202020204" pitchFamily="34" charset="0"/>
                <a:ea typeface="宋体" panose="02010600030101010101" pitchFamily="2" charset="-122"/>
                <a:sym typeface="Arial" panose="020B0604020202020204" pitchFamily="34" charset="0"/>
              </a:defRPr>
            </a:lvl5pPr>
          </a:lstStyle>
          <a:p>
            <a:pPr lvl="0"/>
            <a:r>
              <a:rPr lang="en-US" altLang="zh-CN" sz="3000" dirty="0">
                <a:solidFill>
                  <a:srgbClr val="9B0000"/>
                </a:solidFill>
                <a:latin typeface="Arial Black" panose="020B0A04020102020204" pitchFamily="34" charset="0"/>
                <a:ea typeface="微软雅黑" panose="020B0503020204020204" pitchFamily="34" charset="-122"/>
              </a:rPr>
              <a:t>01ACS era </a:t>
            </a:r>
            <a:endParaRPr lang="zh-CN" altLang="en-US" sz="3000" dirty="0">
              <a:solidFill>
                <a:srgbClr val="9B0000"/>
              </a:solidFill>
              <a:latin typeface="Arial Black" panose="020B0A04020102020204" pitchFamily="34" charset="0"/>
              <a:ea typeface="微软雅黑" panose="020B0503020204020204" pitchFamily="34" charset="-122"/>
            </a:endParaRPr>
          </a:p>
        </p:txBody>
      </p:sp>
      <p:sp>
        <p:nvSpPr>
          <p:cNvPr id="2" name="矩形: 圆角 1"/>
          <p:cNvSpPr/>
          <p:nvPr/>
        </p:nvSpPr>
        <p:spPr>
          <a:xfrm>
            <a:off x="496093" y="1039111"/>
            <a:ext cx="11199812" cy="5128577"/>
          </a:xfrm>
          <a:prstGeom prst="roundRect">
            <a:avLst/>
          </a:prstGeom>
          <a:noFill/>
          <a:ln w="38100">
            <a:solidFill>
              <a:srgbClr val="9B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581025" y="1187521"/>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圆角 6"/>
          <p:cNvSpPr/>
          <p:nvPr/>
        </p:nvSpPr>
        <p:spPr>
          <a:xfrm>
            <a:off x="6972300" y="1187520"/>
            <a:ext cx="4638675" cy="4781551"/>
          </a:xfrm>
          <a:prstGeom prst="roundRect">
            <a:avLst/>
          </a:prstGeom>
          <a:gradFill>
            <a:gsLst>
              <a:gs pos="50000">
                <a:srgbClr val="DCAAAA"/>
              </a:gs>
              <a:gs pos="76000">
                <a:srgbClr val="C87777"/>
              </a:gs>
              <a:gs pos="100000">
                <a:srgbClr val="B23C3C"/>
              </a:gs>
              <a:gs pos="26000">
                <a:srgbClr val="BE5C5C"/>
              </a:gs>
              <a:gs pos="0">
                <a:srgbClr val="AF343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274563" y="1316407"/>
            <a:ext cx="3251598" cy="369332"/>
          </a:xfrm>
          <a:prstGeom prst="rect">
            <a:avLst/>
          </a:prstGeom>
          <a:noFill/>
        </p:spPr>
        <p:txBody>
          <a:bodyPr wrap="square">
            <a:spAutoFit/>
          </a:bodyPr>
          <a:lstStyle/>
          <a:p>
            <a:pPr algn="ctr">
              <a:spcAft>
                <a:spcPts val="600"/>
              </a:spcAft>
            </a:pPr>
            <a:r>
              <a:rPr lang="en-US" altLang="zh-CN" sz="1800" dirty="0">
                <a:solidFill>
                  <a:schemeClr val="bg1"/>
                </a:solidFill>
              </a:rPr>
              <a:t>EEM</a:t>
            </a:r>
            <a:r>
              <a:rPr lang="zh-CN" altLang="en-US" sz="1800" dirty="0">
                <a:solidFill>
                  <a:schemeClr val="bg1"/>
                </a:solidFill>
              </a:rPr>
              <a:t>：</a:t>
            </a:r>
            <a:r>
              <a:rPr lang="en-US" altLang="zh-CN" sz="1800" dirty="0" err="1">
                <a:solidFill>
                  <a:schemeClr val="bg1"/>
                </a:solidFill>
              </a:rPr>
              <a:t>Elastice</a:t>
            </a:r>
            <a:r>
              <a:rPr lang="en-US" altLang="zh-CN" sz="1800" dirty="0">
                <a:solidFill>
                  <a:schemeClr val="bg1"/>
                </a:solidFill>
              </a:rPr>
              <a:t> mission </a:t>
            </a:r>
            <a:r>
              <a:rPr lang="en-US" altLang="zh-CN" sz="1800" dirty="0" err="1">
                <a:solidFill>
                  <a:schemeClr val="bg1"/>
                </a:solidFill>
              </a:rPr>
              <a:t>maching</a:t>
            </a:r>
            <a:endParaRPr lang="en-US" altLang="zh-CN" sz="1800" dirty="0">
              <a:solidFill>
                <a:schemeClr val="bg1"/>
              </a:solidFill>
            </a:endParaRPr>
          </a:p>
        </p:txBody>
      </p:sp>
      <p:sp>
        <p:nvSpPr>
          <p:cNvPr id="11" name="文本框 10"/>
          <p:cNvSpPr txBox="1"/>
          <p:nvPr/>
        </p:nvSpPr>
        <p:spPr>
          <a:xfrm>
            <a:off x="7572970" y="1306696"/>
            <a:ext cx="3437334" cy="369332"/>
          </a:xfrm>
          <a:prstGeom prst="rect">
            <a:avLst/>
          </a:prstGeom>
          <a:noFill/>
        </p:spPr>
        <p:txBody>
          <a:bodyPr wrap="square">
            <a:spAutoFit/>
          </a:bodyPr>
          <a:lstStyle/>
          <a:p>
            <a:pPr algn="ctr">
              <a:spcAft>
                <a:spcPts val="600"/>
              </a:spcAft>
            </a:pPr>
            <a:r>
              <a:rPr lang="en-US" altLang="zh-CN" sz="1800" dirty="0">
                <a:solidFill>
                  <a:schemeClr val="bg1"/>
                </a:solidFill>
              </a:rPr>
              <a:t>CARE</a:t>
            </a:r>
            <a:r>
              <a:rPr lang="zh-CN" altLang="en-US" sz="1800" dirty="0">
                <a:solidFill>
                  <a:schemeClr val="bg1"/>
                </a:solidFill>
              </a:rPr>
              <a:t>：</a:t>
            </a:r>
            <a:r>
              <a:rPr lang="en-US" altLang="zh-CN" sz="1800" dirty="0">
                <a:solidFill>
                  <a:schemeClr val="bg1"/>
                </a:solidFill>
              </a:rPr>
              <a:t>Catalyst-referred etching</a:t>
            </a:r>
          </a:p>
        </p:txBody>
      </p:sp>
      <p:pic>
        <p:nvPicPr>
          <p:cNvPr id="8" name="图片 7"/>
          <p:cNvPicPr>
            <a:picLocks noChangeAspect="1"/>
          </p:cNvPicPr>
          <p:nvPr/>
        </p:nvPicPr>
        <p:blipFill>
          <a:blip r:embed="rId3"/>
          <a:stretch>
            <a:fillRect/>
          </a:stretch>
        </p:blipFill>
        <p:spPr>
          <a:xfrm>
            <a:off x="7128418" y="2381000"/>
            <a:ext cx="4326436" cy="1522385"/>
          </a:xfrm>
          <a:prstGeom prst="rect">
            <a:avLst/>
          </a:prstGeom>
        </p:spPr>
      </p:pic>
      <p:sp>
        <p:nvSpPr>
          <p:cNvPr id="12" name="文本框 11"/>
          <p:cNvSpPr txBox="1"/>
          <p:nvPr/>
        </p:nvSpPr>
        <p:spPr>
          <a:xfrm>
            <a:off x="8468677" y="1770820"/>
            <a:ext cx="1645920" cy="369332"/>
          </a:xfrm>
          <a:prstGeom prst="rect">
            <a:avLst/>
          </a:prstGeom>
          <a:noFill/>
        </p:spPr>
        <p:txBody>
          <a:bodyPr wrap="square">
            <a:spAutoFit/>
          </a:bodyPr>
          <a:lstStyle/>
          <a:p>
            <a:pPr algn="ctr"/>
            <a:r>
              <a:rPr lang="zh-CN" altLang="en-US" dirty="0">
                <a:solidFill>
                  <a:schemeClr val="bg1"/>
                </a:solidFill>
              </a:rPr>
              <a:t>化学反应</a:t>
            </a:r>
            <a:endParaRPr lang="zh-CN" altLang="en-US" dirty="0"/>
          </a:p>
        </p:txBody>
      </p:sp>
      <p:sp>
        <p:nvSpPr>
          <p:cNvPr id="14" name="文本框 13"/>
          <p:cNvSpPr txBox="1"/>
          <p:nvPr/>
        </p:nvSpPr>
        <p:spPr>
          <a:xfrm>
            <a:off x="7590853" y="4487896"/>
            <a:ext cx="3401568" cy="646331"/>
          </a:xfrm>
          <a:prstGeom prst="rect">
            <a:avLst/>
          </a:prstGeom>
          <a:noFill/>
        </p:spPr>
        <p:txBody>
          <a:bodyPr wrap="square">
            <a:spAutoFit/>
          </a:bodyPr>
          <a:lstStyle/>
          <a:p>
            <a:pPr algn="ctr"/>
            <a:r>
              <a:rPr lang="zh-CN" altLang="en-US" dirty="0">
                <a:solidFill>
                  <a:schemeClr val="bg1"/>
                </a:solidFill>
              </a:rPr>
              <a:t>催化剂薄膜自身的平整程度对表面粗糙度有极大的影响</a:t>
            </a:r>
          </a:p>
        </p:txBody>
      </p:sp>
      <p:sp>
        <p:nvSpPr>
          <p:cNvPr id="15" name="文本框 14"/>
          <p:cNvSpPr txBox="1"/>
          <p:nvPr/>
        </p:nvSpPr>
        <p:spPr>
          <a:xfrm>
            <a:off x="7368577" y="5234684"/>
            <a:ext cx="3846119" cy="369332"/>
          </a:xfrm>
          <a:prstGeom prst="rect">
            <a:avLst/>
          </a:prstGeom>
          <a:noFill/>
        </p:spPr>
        <p:txBody>
          <a:bodyPr wrap="square">
            <a:spAutoFit/>
          </a:bodyPr>
          <a:lstStyle/>
          <a:p>
            <a:pPr algn="ctr"/>
            <a:r>
              <a:rPr lang="zh-CN" altLang="en-US" dirty="0">
                <a:solidFill>
                  <a:schemeClr val="bg1"/>
                </a:solidFill>
              </a:rPr>
              <a:t>通过金属辅助拓展到其他材料的抛光</a:t>
            </a:r>
          </a:p>
        </p:txBody>
      </p:sp>
      <p:sp>
        <p:nvSpPr>
          <p:cNvPr id="16" name="文本框 15"/>
          <p:cNvSpPr txBox="1"/>
          <p:nvPr/>
        </p:nvSpPr>
        <p:spPr>
          <a:xfrm>
            <a:off x="7340916" y="3867128"/>
            <a:ext cx="3901440" cy="369332"/>
          </a:xfrm>
          <a:prstGeom prst="rect">
            <a:avLst/>
          </a:prstGeom>
          <a:noFill/>
        </p:spPr>
        <p:txBody>
          <a:bodyPr wrap="square" rtlCol="0">
            <a:spAutoFit/>
          </a:bodyPr>
          <a:lstStyle/>
          <a:p>
            <a:pPr algn="ctr"/>
            <a:r>
              <a:rPr lang="en-US" altLang="zh-CN" i="1" dirty="0" err="1">
                <a:solidFill>
                  <a:schemeClr val="bg1"/>
                </a:solidFill>
              </a:rPr>
              <a:t>Jpn</a:t>
            </a:r>
            <a:r>
              <a:rPr lang="en-US" altLang="zh-CN" i="1" dirty="0">
                <a:solidFill>
                  <a:schemeClr val="bg1"/>
                </a:solidFill>
              </a:rPr>
              <a:t>. J.</a:t>
            </a:r>
            <a:r>
              <a:rPr lang="zh-CN" altLang="en-US" i="1" dirty="0">
                <a:solidFill>
                  <a:schemeClr val="bg1"/>
                </a:solidFill>
              </a:rPr>
              <a:t> </a:t>
            </a:r>
            <a:r>
              <a:rPr lang="en-US" altLang="zh-CN" i="1" dirty="0">
                <a:solidFill>
                  <a:schemeClr val="bg1"/>
                </a:solidFill>
              </a:rPr>
              <a:t>Appl.</a:t>
            </a:r>
            <a:r>
              <a:rPr lang="zh-CN" altLang="en-US" i="1" dirty="0">
                <a:solidFill>
                  <a:schemeClr val="bg1"/>
                </a:solidFill>
              </a:rPr>
              <a:t> </a:t>
            </a:r>
            <a:r>
              <a:rPr lang="en-US" altLang="zh-CN" i="1" dirty="0">
                <a:solidFill>
                  <a:schemeClr val="bg1"/>
                </a:solidFill>
              </a:rPr>
              <a:t>Phys</a:t>
            </a:r>
            <a:r>
              <a:rPr lang="en-US" altLang="zh-CN" dirty="0">
                <a:solidFill>
                  <a:schemeClr val="bg1"/>
                </a:solidFill>
              </a:rPr>
              <a:t>. 2012, 51, 046501.</a:t>
            </a:r>
            <a:endParaRPr lang="zh-CN" altLang="en-US" dirty="0">
              <a:solidFill>
                <a:schemeClr val="bg1"/>
              </a:solidFill>
            </a:endParaRPr>
          </a:p>
        </p:txBody>
      </p:sp>
      <p:pic>
        <p:nvPicPr>
          <p:cNvPr id="17" name="图片 16"/>
          <p:cNvPicPr>
            <a:picLocks noChangeAspect="1"/>
          </p:cNvPicPr>
          <p:nvPr/>
        </p:nvPicPr>
        <p:blipFill>
          <a:blip r:embed="rId4"/>
          <a:stretch>
            <a:fillRect/>
          </a:stretch>
        </p:blipFill>
        <p:spPr>
          <a:xfrm>
            <a:off x="1211905" y="2283811"/>
            <a:ext cx="3504459" cy="1973385"/>
          </a:xfrm>
          <a:prstGeom prst="rect">
            <a:avLst/>
          </a:prstGeom>
        </p:spPr>
      </p:pic>
      <p:sp>
        <p:nvSpPr>
          <p:cNvPr id="18" name="文本框 17"/>
          <p:cNvSpPr txBox="1"/>
          <p:nvPr/>
        </p:nvSpPr>
        <p:spPr>
          <a:xfrm>
            <a:off x="833149" y="4257196"/>
            <a:ext cx="4110039" cy="369332"/>
          </a:xfrm>
          <a:prstGeom prst="rect">
            <a:avLst/>
          </a:prstGeom>
          <a:noFill/>
        </p:spPr>
        <p:txBody>
          <a:bodyPr wrap="square" rtlCol="0">
            <a:spAutoFit/>
          </a:bodyPr>
          <a:lstStyle/>
          <a:p>
            <a:pPr algn="ctr"/>
            <a:r>
              <a:rPr lang="en-US" altLang="zh-CN" i="1" dirty="0">
                <a:solidFill>
                  <a:schemeClr val="bg1"/>
                </a:solidFill>
              </a:rPr>
              <a:t>Surf. Interface Anal</a:t>
            </a:r>
            <a:r>
              <a:rPr lang="en-US" altLang="zh-CN" dirty="0">
                <a:solidFill>
                  <a:schemeClr val="bg1"/>
                </a:solidFill>
              </a:rPr>
              <a:t>. 2008, 40, 1002-1006.</a:t>
            </a:r>
            <a:endParaRPr lang="zh-CN" altLang="en-US" dirty="0">
              <a:solidFill>
                <a:schemeClr val="bg1"/>
              </a:solidFill>
            </a:endParaRPr>
          </a:p>
        </p:txBody>
      </p:sp>
      <p:sp>
        <p:nvSpPr>
          <p:cNvPr id="19" name="文本框 18"/>
          <p:cNvSpPr txBox="1"/>
          <p:nvPr/>
        </p:nvSpPr>
        <p:spPr>
          <a:xfrm>
            <a:off x="2077400" y="1723765"/>
            <a:ext cx="1645920" cy="369332"/>
          </a:xfrm>
          <a:prstGeom prst="rect">
            <a:avLst/>
          </a:prstGeom>
          <a:noFill/>
        </p:spPr>
        <p:txBody>
          <a:bodyPr wrap="square">
            <a:spAutoFit/>
          </a:bodyPr>
          <a:lstStyle/>
          <a:p>
            <a:pPr algn="ctr"/>
            <a:r>
              <a:rPr lang="zh-CN" altLang="en-US" dirty="0">
                <a:solidFill>
                  <a:schemeClr val="bg1"/>
                </a:solidFill>
              </a:rPr>
              <a:t>化学反应</a:t>
            </a:r>
            <a:endParaRPr lang="zh-CN" altLang="en-US" dirty="0"/>
          </a:p>
        </p:txBody>
      </p:sp>
      <p:sp>
        <p:nvSpPr>
          <p:cNvPr id="20" name="文本框 19"/>
          <p:cNvSpPr txBox="1"/>
          <p:nvPr/>
        </p:nvSpPr>
        <p:spPr>
          <a:xfrm>
            <a:off x="1187384" y="5134658"/>
            <a:ext cx="3401568" cy="369332"/>
          </a:xfrm>
          <a:prstGeom prst="rect">
            <a:avLst/>
          </a:prstGeom>
          <a:noFill/>
        </p:spPr>
        <p:txBody>
          <a:bodyPr wrap="square">
            <a:spAutoFit/>
          </a:bodyPr>
          <a:lstStyle/>
          <a:p>
            <a:pPr algn="ctr"/>
            <a:r>
              <a:rPr lang="zh-CN" altLang="en-US" dirty="0">
                <a:solidFill>
                  <a:schemeClr val="bg1"/>
                </a:solidFill>
              </a:rPr>
              <a:t>适用于非平面组件的加工</a:t>
            </a:r>
          </a:p>
        </p:txBody>
      </p:sp>
      <p:sp>
        <p:nvSpPr>
          <p:cNvPr id="21" name="文本框 20"/>
          <p:cNvSpPr txBox="1"/>
          <p:nvPr/>
        </p:nvSpPr>
        <p:spPr>
          <a:xfrm>
            <a:off x="753300" y="4695927"/>
            <a:ext cx="4294120" cy="369332"/>
          </a:xfrm>
          <a:prstGeom prst="rect">
            <a:avLst/>
          </a:prstGeom>
          <a:noFill/>
        </p:spPr>
        <p:txBody>
          <a:bodyPr wrap="square">
            <a:spAutoFit/>
          </a:bodyPr>
          <a:lstStyle/>
          <a:p>
            <a:pPr algn="ctr"/>
            <a:r>
              <a:rPr lang="zh-CN" altLang="en-US" dirty="0">
                <a:solidFill>
                  <a:schemeClr val="bg1"/>
                </a:solidFill>
              </a:rPr>
              <a:t>粉末颗粒的选择极大影响速率和粗糙度</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480d5541-9fca-4500-b410-024d05c881f6"/>
  <p:tag name="COMMONDATA" val="eyJoZGlkIjoiNTZhOTZiZWMxMDYyZDAxMTY5OTBiZDczMzlkODQzYmIifQ=="/>
</p:tagLst>
</file>

<file path=ppt/tags/tag2.xml><?xml version="1.0" encoding="utf-8"?>
<p:tagLst xmlns:a="http://schemas.openxmlformats.org/drawingml/2006/main" xmlns:r="http://schemas.openxmlformats.org/officeDocument/2006/relationships" xmlns:p="http://schemas.openxmlformats.org/presentationml/2006/main">
  <p:tag name="AS_UNIQUEID" val="547"/>
  <p:tag name="KSO_WM_BEAUTIFY_FLAG" val=""/>
  <p:tag name="KSO_WM_UNIT_PLACING_PICTURE_USER_VIEWPORT" val="{&quot;height&quot;:3596,&quot;width&quot;:7747}"/>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018,&quot;width&quot;:543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2255,&quot;width&quot;:1503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首页">
  <a:themeElements>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Times New Roman"/>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首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首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首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首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首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首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首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首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首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首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首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6239</Words>
  <Application>Microsoft Office PowerPoint</Application>
  <PresentationFormat>宽屏</PresentationFormat>
  <Paragraphs>379</Paragraphs>
  <Slides>29</Slides>
  <Notes>21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29</vt:i4>
      </vt:variant>
    </vt:vector>
  </HeadingPairs>
  <TitlesOfParts>
    <vt:vector size="41" baseType="lpstr">
      <vt:lpstr>URWPalladioL</vt:lpstr>
      <vt:lpstr>URWPalladioL-Roma</vt:lpstr>
      <vt:lpstr>等线</vt:lpstr>
      <vt:lpstr>宋体</vt:lpstr>
      <vt:lpstr>微软雅黑</vt:lpstr>
      <vt:lpstr>Arial</vt:lpstr>
      <vt:lpstr>Arial Black</vt:lpstr>
      <vt:lpstr>Cambria Math</vt:lpstr>
      <vt:lpstr>Helvetica</vt:lpstr>
      <vt:lpstr>Times New Roman</vt:lpstr>
      <vt:lpstr>Verdana</vt:lpstr>
      <vt:lpstr>首页</vt:lpstr>
      <vt:lpstr>Atom-scale polishing Mainly by Plasma-assisted Polishing and Ion Beam Figuring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your attention !  请批评指正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tianshang</dc:creator>
  <cp:lastModifiedBy>Chen Beile</cp:lastModifiedBy>
  <cp:revision>106</cp:revision>
  <dcterms:created xsi:type="dcterms:W3CDTF">2022-09-18T15:00:00Z</dcterms:created>
  <dcterms:modified xsi:type="dcterms:W3CDTF">2023-04-26T10:30:18Z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5184DDEFA91942918A3C34EE008911F3_12</vt:lpwstr>
  </property>
  <property fmtid="{D5CDD505-2E9C-101B-9397-08002B2CF9AE}" pid="3" name="KSOProductBuildVer">
    <vt:lpwstr>2052-11.1.0.14036</vt:lpwstr>
  </property>
</Properties>
</file>